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4"/>
    <p:sldMasterId id="2147483766" r:id="rId5"/>
    <p:sldMasterId id="2147483735" r:id="rId6"/>
  </p:sldMasterIdLst>
  <p:notesMasterIdLst>
    <p:notesMasterId r:id="rId40"/>
  </p:notesMasterIdLst>
  <p:handoutMasterIdLst>
    <p:handoutMasterId r:id="rId41"/>
  </p:handoutMasterIdLst>
  <p:sldIdLst>
    <p:sldId id="2147469418" r:id="rId7"/>
    <p:sldId id="417" r:id="rId8"/>
    <p:sldId id="2147469488" r:id="rId9"/>
    <p:sldId id="2147469489" r:id="rId10"/>
    <p:sldId id="1073" r:id="rId11"/>
    <p:sldId id="2147469490" r:id="rId12"/>
    <p:sldId id="476" r:id="rId13"/>
    <p:sldId id="1063" r:id="rId14"/>
    <p:sldId id="1057" r:id="rId15"/>
    <p:sldId id="2147469513" r:id="rId16"/>
    <p:sldId id="2147469491" r:id="rId17"/>
    <p:sldId id="2147469492" r:id="rId18"/>
    <p:sldId id="2147469493" r:id="rId19"/>
    <p:sldId id="2147469494" r:id="rId20"/>
    <p:sldId id="2147469495" r:id="rId21"/>
    <p:sldId id="2147469496" r:id="rId22"/>
    <p:sldId id="2147469497" r:id="rId23"/>
    <p:sldId id="2147469498" r:id="rId24"/>
    <p:sldId id="2147469499" r:id="rId25"/>
    <p:sldId id="2147469500" r:id="rId26"/>
    <p:sldId id="2147469501" r:id="rId27"/>
    <p:sldId id="2147469502" r:id="rId28"/>
    <p:sldId id="2147469503" r:id="rId29"/>
    <p:sldId id="2147469504" r:id="rId30"/>
    <p:sldId id="2147469505" r:id="rId31"/>
    <p:sldId id="2147469506" r:id="rId32"/>
    <p:sldId id="2147469507" r:id="rId33"/>
    <p:sldId id="2147469509" r:id="rId34"/>
    <p:sldId id="2147469510" r:id="rId35"/>
    <p:sldId id="1072" r:id="rId36"/>
    <p:sldId id="2147469511" r:id="rId37"/>
    <p:sldId id="2147469512" r:id="rId38"/>
    <p:sldId id="2147469448" r:id="rId39"/>
  </p:sldIdLst>
  <p:sldSz cx="14630400" cy="8229600"/>
  <p:notesSz cx="9144000" cy="6858000"/>
  <p:defaultTextStyle>
    <a:defPPr>
      <a:defRPr lang="en-US"/>
    </a:defPPr>
    <a:lvl1pPr marL="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59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19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788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385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298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1E6938F4-76F1-1F49-A563-75EAF901FFD0}">
          <p14:sldIdLst>
            <p14:sldId id="2147469418"/>
          </p14:sldIdLst>
        </p14:section>
        <p14:section name="General Slides" id="{BE1C15A4-4304-3249-833F-167FBB58CD3D}">
          <p14:sldIdLst>
            <p14:sldId id="417"/>
            <p14:sldId id="2147469488"/>
            <p14:sldId id="2147469489"/>
            <p14:sldId id="1073"/>
            <p14:sldId id="2147469490"/>
            <p14:sldId id="476"/>
            <p14:sldId id="1063"/>
            <p14:sldId id="1057"/>
            <p14:sldId id="2147469513"/>
            <p14:sldId id="2147469491"/>
            <p14:sldId id="2147469492"/>
            <p14:sldId id="2147469493"/>
            <p14:sldId id="2147469494"/>
            <p14:sldId id="2147469495"/>
            <p14:sldId id="2147469496"/>
            <p14:sldId id="2147469497"/>
            <p14:sldId id="2147469498"/>
            <p14:sldId id="2147469499"/>
            <p14:sldId id="2147469500"/>
            <p14:sldId id="2147469501"/>
            <p14:sldId id="2147469502"/>
            <p14:sldId id="2147469503"/>
            <p14:sldId id="2147469504"/>
            <p14:sldId id="2147469505"/>
            <p14:sldId id="2147469506"/>
            <p14:sldId id="2147469507"/>
            <p14:sldId id="2147469509"/>
            <p14:sldId id="2147469510"/>
            <p14:sldId id="1072"/>
            <p14:sldId id="2147469511"/>
            <p14:sldId id="2147469512"/>
            <p14:sldId id="21474694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8EA820-2FBC-E583-809F-A95BC771C936}" name="Cochran, Stacy L [COMRES/CC/STL]" initials="C[" userId="S::stacy.cochran@emerson.com::77edad9f-71cb-458b-aa60-095c95dbb532" providerId="AD"/>
  <p188:author id="{01388F34-5642-E921-D01C-05191E0F8880}" name="Young, Emily [COMRES/CC/STL]" initials="EY" userId="S::Emily.Young@Emerson.com::c47e6d21-3741-4864-b956-6f3495cfef49" providerId="AD"/>
  <p188:author id="{3014BF38-C755-A127-DE21-8A00ABAAE6B8}" name="Reiter, Tracy [COMRES/STL]" initials="RT[" userId="S::Tracy.Reiter@Emerson.com::a7578e5e-1507-4114-8c7e-3adcd41e485c" providerId="AD"/>
  <p188:author id="{AF86115D-AE71-A266-2F4E-633EEB2EC721}" name="Young, Emily [COMRES/CC/STL]" initials="Y[" userId="S::emily.young@emerson.com::c47e6d21-3741-4864-b956-6f3495cfef49" providerId="AD"/>
  <p188:author id="{837051E1-465E-D1E6-1E82-8E2D5B708290}" name="Hallermann, Sara [COMRES/CC/STL]" initials="H[" userId="S::sara.hallermann@emerson.com::7e296294-f436-46ca-9a17-02e660a8f6d3" providerId="AD"/>
  <p188:author id="{22591FE6-4A3C-414F-1E27-ADE11B6A64E9}" name="Guest User" initials="GU" userId="S::urn:spo:anon#3f84789b1895a9f0b20ef395d750095c3b14949dc3962eaf8dc3e0445de5afe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3FB"/>
    <a:srgbClr val="424242"/>
    <a:srgbClr val="666666"/>
    <a:srgbClr val="D9D9D9"/>
    <a:srgbClr val="0F3CFF"/>
    <a:srgbClr val="B9B9B9"/>
    <a:srgbClr val="A6A6A6"/>
    <a:srgbClr val="BFBFBF"/>
    <a:srgbClr val="F2F2F2"/>
    <a:srgbClr val="6F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CBB81-80D2-6045-A578-7F67CC114FA9}" v="1" dt="2024-03-14T17:16:09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3"/>
    <p:restoredTop sz="94766"/>
  </p:normalViewPr>
  <p:slideViewPr>
    <p:cSldViewPr snapToGrid="0">
      <p:cViewPr varScale="1">
        <p:scale>
          <a:sx n="96" d="100"/>
          <a:sy n="96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8FB41-946A-CF41-F2A2-2D333CE45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94C05-C2BE-0931-D8FB-89D9756CF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9E0D6-BA13-C140-A0E1-E7668C630C8F}" type="datetimeFigureOut">
              <a:rPr lang="en-US" smtClean="0">
                <a:latin typeface="Arial" panose="020B0604020202020204" pitchFamily="34" charset="0"/>
              </a:rPr>
              <a:t>3/14/24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735F4-E287-4F6C-AA9B-F5B3097DAA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596FC-778A-8F60-49D0-E95B35BABD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B16A0-E3EF-A94D-A67E-379A431D42F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0764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7T20:53:51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10669 1497 4383 0 0,'0'-3'2465'0'0,"0"0"-2465"0"0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DCC644D-338D-5346-AA2C-4A279383D97E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189F4D9-BFAF-4645-BF4B-A537C660F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8596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97192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45788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94385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42982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1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14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25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Calibri"/>
                <a:ea typeface="Calibri"/>
                <a:cs typeface="Calibri"/>
              </a:rPr>
              <a:t>I don't think the four part numbers for the universal 80's  and description adds value. Your two bullets cover the options offered.  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6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>
                <a:latin typeface="Calibri"/>
                <a:ea typeface="Calibri"/>
                <a:cs typeface="Calibri"/>
              </a:rPr>
              <a:t>Same story here with the 1F75 part numbers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4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7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0BADCEA-969A-6FB6-9610-5D56F7A04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20" y="3632836"/>
            <a:ext cx="4804576" cy="150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142862" indent="0">
              <a:buNone/>
              <a:defRPr sz="5280">
                <a:solidFill>
                  <a:schemeClr val="bg1"/>
                </a:solidFill>
                <a:latin typeface="+mj-lt"/>
              </a:defRPr>
            </a:lvl2pPr>
            <a:lvl3pPr marL="278108" indent="0">
              <a:buNone/>
              <a:defRPr sz="5280">
                <a:solidFill>
                  <a:schemeClr val="bg1"/>
                </a:solidFill>
                <a:latin typeface="+mj-lt"/>
              </a:defRPr>
            </a:lvl3pPr>
            <a:lvl4pPr marL="413352" indent="0">
              <a:buNone/>
              <a:defRPr sz="5280">
                <a:solidFill>
                  <a:schemeClr val="bg1"/>
                </a:solidFill>
                <a:latin typeface="+mj-lt"/>
              </a:defRPr>
            </a:lvl4pPr>
            <a:lvl5pPr marL="558120" indent="0">
              <a:buNone/>
              <a:defRPr sz="528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title</a:t>
            </a:r>
            <a:br>
              <a:rPr lang="en-US"/>
            </a:br>
            <a:r>
              <a:rPr lang="en-US"/>
              <a:t>in this box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5494F18-3185-1BB8-E177-987CFB446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0120" y="5236813"/>
            <a:ext cx="4804576" cy="766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2pPr>
            <a:lvl3pPr marL="278108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3pPr>
            <a:lvl4pPr marL="41335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4pPr>
            <a:lvl5pPr marL="558120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/>
              <a:t>Add Text  |  Add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CC5D5F-B76D-22A9-E549-47BF085A6B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9978" y="0"/>
            <a:ext cx="7780421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057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3848102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D0F4AF9-7924-589D-4F41-19E9C60D2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0" y="3439485"/>
            <a:ext cx="38481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3B7572-45F2-6963-876B-75A45CC1C1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39485"/>
            <a:ext cx="387858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63B8B3C-C8A1-B0E1-BD14-46869C292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258365"/>
            <a:ext cx="3881679" cy="7223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971990-2CA5-6975-F865-D492653D85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0" y="2258365"/>
            <a:ext cx="3848100" cy="72238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1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9B7FB1-5C94-E3DC-B8A3-559E3EAED3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983174"/>
            <a:ext cx="14630400" cy="124642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F7FBFF-1B7C-630A-7746-77BE97B8C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806462"/>
            <a:ext cx="1688036" cy="14977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B5BC079-F71A-96F6-0E0C-F7CCF9BDB9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144921"/>
            <a:ext cx="384809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D897D46-D89F-A1B0-2D53-425F490C0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9656" y="3144921"/>
            <a:ext cx="3848744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694F0DC-BDCE-6CF4-F946-AD5CCF5E5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144921"/>
            <a:ext cx="38862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D11726D-3A1A-652B-8172-A96365888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1964898"/>
            <a:ext cx="3848098" cy="7310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813C499-EF0E-FEAC-A5CA-8331C9C083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1964898"/>
            <a:ext cx="3886200" cy="7310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4B097D1-203E-D0E7-1B04-6752B64F01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9654" y="1964898"/>
            <a:ext cx="3848744" cy="7310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05D2356-568A-3541-49FE-DCBE973A2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E738E90-2D5C-A31D-60CA-ACC1BCDE54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A7685A-0CA4-6AD5-4B2F-D2A4D144F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A593F0-E22A-F366-FFD2-389AA34F7CE2}"/>
              </a:ext>
            </a:extLst>
          </p:cNvPr>
          <p:cNvCxnSpPr>
            <a:cxnSpLocks/>
          </p:cNvCxnSpPr>
          <p:nvPr userDrawn="1"/>
        </p:nvCxnSpPr>
        <p:spPr>
          <a:xfrm>
            <a:off x="762000" y="2910857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DF561F-A270-1FDD-1EDB-8F39955BAC71}"/>
              </a:ext>
            </a:extLst>
          </p:cNvPr>
          <p:cNvCxnSpPr>
            <a:cxnSpLocks/>
          </p:cNvCxnSpPr>
          <p:nvPr userDrawn="1"/>
        </p:nvCxnSpPr>
        <p:spPr>
          <a:xfrm>
            <a:off x="5350625" y="2910857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DBC018-D8A8-3A6B-462A-720125C6CF22}"/>
              </a:ext>
            </a:extLst>
          </p:cNvPr>
          <p:cNvCxnSpPr>
            <a:cxnSpLocks/>
          </p:cNvCxnSpPr>
          <p:nvPr userDrawn="1"/>
        </p:nvCxnSpPr>
        <p:spPr>
          <a:xfrm>
            <a:off x="9972501" y="2910857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85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66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BA0DBC-4714-0C2F-6193-469D98BFB5EB}"/>
              </a:ext>
            </a:extLst>
          </p:cNvPr>
          <p:cNvSpPr/>
          <p:nvPr userDrawn="1"/>
        </p:nvSpPr>
        <p:spPr>
          <a:xfrm>
            <a:off x="9578958" y="85060"/>
            <a:ext cx="5051442" cy="8177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4FB260-81E2-75CB-4AAE-9594C67AD1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50459"/>
            <a:ext cx="385571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lvl="1"/>
            <a:r>
              <a:rPr lang="en-US"/>
              <a:t>Sub bullet point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2E10345-FE1B-545F-CDB1-33EEBB31C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2680" y="3450459"/>
            <a:ext cx="385572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CC8745D-FA70-DF48-282A-D85569FD85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50459"/>
            <a:ext cx="3878576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0">
              <a:buNone/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marL="696913" marR="0" lvl="1" indent="-236538" algn="l" defTabSz="109719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Tx/>
              <a:buFont typeface="System Font Regular"/>
              <a:buChar char="⎯"/>
              <a:tabLst/>
              <a:defRPr/>
            </a:pPr>
            <a:r>
              <a:rPr lang="en-US"/>
              <a:t>Sub bullet point</a:t>
            </a:r>
          </a:p>
          <a:p>
            <a:pPr lvl="1"/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14A96C-2009-05AE-0B62-2D83AF0FF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2356850"/>
            <a:ext cx="3848096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94A7F2-989D-9237-BC80-040DA34ED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356850"/>
            <a:ext cx="3878576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F5E6FF1-DBD4-B966-4E28-A0160422BB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356850"/>
            <a:ext cx="3855720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16C8600-45A3-943B-FFAE-5B728266D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2034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075C4BF-E250-8667-0B66-35253E320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2034" cy="4637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0FE0-4E1D-983A-C924-6B3364EA3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82577A-7F1E-C73A-059E-13B460F172FA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C043D9-01D4-A67B-2712-0013600746D0}"/>
              </a:ext>
            </a:extLst>
          </p:cNvPr>
          <p:cNvCxnSpPr>
            <a:cxnSpLocks/>
          </p:cNvCxnSpPr>
          <p:nvPr userDrawn="1"/>
        </p:nvCxnSpPr>
        <p:spPr>
          <a:xfrm>
            <a:off x="5350625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46FA0-0654-2DB9-2711-5BE4287B74FE}"/>
              </a:ext>
            </a:extLst>
          </p:cNvPr>
          <p:cNvCxnSpPr>
            <a:cxnSpLocks/>
          </p:cNvCxnSpPr>
          <p:nvPr userDrawn="1"/>
        </p:nvCxnSpPr>
        <p:spPr>
          <a:xfrm>
            <a:off x="9972501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02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0E1CF-D480-C8CF-0991-29B873647FAA}"/>
              </a:ext>
            </a:extLst>
          </p:cNvPr>
          <p:cNvSpPr/>
          <p:nvPr userDrawn="1"/>
        </p:nvSpPr>
        <p:spPr>
          <a:xfrm>
            <a:off x="9578961" y="85060"/>
            <a:ext cx="5051442" cy="8152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8958" y="85059"/>
            <a:ext cx="5051442" cy="815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F28BFDE-219D-84AE-1B0A-17405ED68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49995"/>
            <a:ext cx="385571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lvl="1"/>
            <a:r>
              <a:rPr lang="en-US"/>
              <a:t>Sub bullet 	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B35F913-BF8A-C744-F50D-8010D73F51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49995"/>
            <a:ext cx="38862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0">
              <a:buNone/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</a:t>
            </a:r>
          </a:p>
          <a:p>
            <a:pPr marL="696913" marR="0" lvl="1" indent="-236538" algn="l" defTabSz="109719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Tx/>
              <a:buFont typeface="System Font Regular"/>
              <a:buChar char="⎯"/>
              <a:tabLst/>
              <a:defRPr/>
            </a:pPr>
            <a:r>
              <a:rPr lang="en-US"/>
              <a:t>Sub bullet </a:t>
            </a:r>
          </a:p>
          <a:p>
            <a:pPr lvl="1"/>
            <a:r>
              <a:rPr lang="en-US"/>
              <a:t>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BF11FD7-44A1-6E1C-BA06-E6815DD46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56387"/>
            <a:ext cx="3855720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524131F-C2CB-D4E3-4CA1-D23D243A8B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356387"/>
            <a:ext cx="3886200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4A6A6B-EB3B-3376-6A01-5CA7EB73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DAC386-AAE2-E6D7-6990-3E24641536E6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40D528-1FBD-FE8E-315E-7CC8F23A3BD3}"/>
              </a:ext>
            </a:extLst>
          </p:cNvPr>
          <p:cNvCxnSpPr>
            <a:cxnSpLocks/>
          </p:cNvCxnSpPr>
          <p:nvPr userDrawn="1"/>
        </p:nvCxnSpPr>
        <p:spPr>
          <a:xfrm>
            <a:off x="5350625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54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973EA5F-EDB7-7FC7-450F-BA19B40FF4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2707234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59A8E64-6425-B4ED-B3C6-6234BF99F9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5"/>
            <a:ext cx="27051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1CD776F2-F4AE-28BD-766B-E9B76EEA9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5"/>
            <a:ext cx="2714854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23856"/>
            <a:ext cx="2707234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552C485-6E4F-11D1-46DA-1B1A7A700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9100" y="2223856"/>
            <a:ext cx="2714854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EB34412F-D835-EEDB-D3DA-A4B18144E4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3820" y="2223856"/>
            <a:ext cx="269748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91BFFBE-2167-529E-402D-10AA380994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300" y="3439485"/>
            <a:ext cx="27051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ADAD6F56-13E7-1EA3-17C9-A37231E771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3300" y="2223856"/>
            <a:ext cx="27051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598A0E0-26E8-B9FB-0E71-E4ECAA5F06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3283A51-6093-C0DE-FA5E-8BC1C2704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970033-DBCB-452A-5245-528F521DC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39508ED-94FC-172A-E3A4-13E4FD1B268F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6C44FF-1D3E-FD3A-A8AA-6BF362D9D1EA}"/>
              </a:ext>
            </a:extLst>
          </p:cNvPr>
          <p:cNvCxnSpPr>
            <a:cxnSpLocks/>
          </p:cNvCxnSpPr>
          <p:nvPr userDrawn="1"/>
        </p:nvCxnSpPr>
        <p:spPr>
          <a:xfrm>
            <a:off x="4186844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9E39BC-0598-4426-38CD-3A3F01094184}"/>
              </a:ext>
            </a:extLst>
          </p:cNvPr>
          <p:cNvCxnSpPr>
            <a:cxnSpLocks/>
          </p:cNvCxnSpPr>
          <p:nvPr userDrawn="1"/>
        </p:nvCxnSpPr>
        <p:spPr>
          <a:xfrm>
            <a:off x="767819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C2E7B-2AB8-392B-B9AE-6E018B596B54}"/>
              </a:ext>
            </a:extLst>
          </p:cNvPr>
          <p:cNvCxnSpPr>
            <a:cxnSpLocks/>
          </p:cNvCxnSpPr>
          <p:nvPr userDrawn="1"/>
        </p:nvCxnSpPr>
        <p:spPr>
          <a:xfrm>
            <a:off x="11119659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8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C6FB16-523F-C5BA-ED8B-5868388EE3B8}"/>
              </a:ext>
            </a:extLst>
          </p:cNvPr>
          <p:cNvSpPr/>
          <p:nvPr userDrawn="1"/>
        </p:nvSpPr>
        <p:spPr>
          <a:xfrm>
            <a:off x="10789920" y="84330"/>
            <a:ext cx="3840480" cy="8119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1387E93-541C-8C30-1EFE-2B1D995F7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4"/>
            <a:ext cx="2705100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70E8D51-9EA0-B850-7E91-4C0EE56D30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4"/>
            <a:ext cx="2707428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066A22-3EFA-6103-F6E6-74189A23C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4"/>
            <a:ext cx="2705100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2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432" y="3439484"/>
            <a:ext cx="2704968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F229B3A-B4DF-81F5-6DA0-F6EBC58582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9100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02BF5B-899B-831B-62B2-73E8762B11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71D0CEC-F282-FA8E-1FE0-390B0F005E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63300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E1B843-7A9A-38FA-F429-AB79F330F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6B45698-BB8B-4B8D-B1DE-DE627B2ECC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FAB77B1-AF92-F0AB-22E8-431492279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EE18A7-06CA-ACC4-01C0-34E8DDB9E215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2B10B-B978-0FBB-E87F-77220C9450FB}"/>
              </a:ext>
            </a:extLst>
          </p:cNvPr>
          <p:cNvCxnSpPr>
            <a:cxnSpLocks/>
          </p:cNvCxnSpPr>
          <p:nvPr userDrawn="1"/>
        </p:nvCxnSpPr>
        <p:spPr>
          <a:xfrm>
            <a:off x="4186844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E0FFCF-FDC6-D6D0-8D44-6B6BC217FF24}"/>
              </a:ext>
            </a:extLst>
          </p:cNvPr>
          <p:cNvCxnSpPr>
            <a:cxnSpLocks/>
          </p:cNvCxnSpPr>
          <p:nvPr userDrawn="1"/>
        </p:nvCxnSpPr>
        <p:spPr>
          <a:xfrm>
            <a:off x="767819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E254A9-BCBA-E9C1-BD68-C888A34A9BC5}"/>
              </a:ext>
            </a:extLst>
          </p:cNvPr>
          <p:cNvCxnSpPr>
            <a:cxnSpLocks/>
          </p:cNvCxnSpPr>
          <p:nvPr userDrawn="1"/>
        </p:nvCxnSpPr>
        <p:spPr>
          <a:xfrm>
            <a:off x="11119659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81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8E855C1-C3F2-350F-564B-C559725CA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3300" y="3439485"/>
            <a:ext cx="2019299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C856727-FDAC-E40E-A145-30F8DB3CDE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7806" y="3439485"/>
            <a:ext cx="2019294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DF94BF91-0D14-3F0B-0ECA-E78DABA9D5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9106" y="3439485"/>
            <a:ext cx="2019294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E1957C5-0E8A-E933-E4B0-D36C333C85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3300" y="2223856"/>
            <a:ext cx="2019299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B0519C2-E51A-0493-39EA-0FD7E1EFE0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6465" y="3439485"/>
            <a:ext cx="2012452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1C4425B-FFD5-1E0E-0D2D-FE6E39019B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467" y="2223856"/>
            <a:ext cx="2004833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C44BBE-37B0-3390-9732-20B85EC20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7800" y="2223856"/>
            <a:ext cx="20193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783400-9990-0EB7-E752-0A5C9357780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851553" y="2223856"/>
            <a:ext cx="20193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B51EBA-ABF5-D7E4-6159-0A44EB116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9A5B64-349E-AD4D-C3A5-BC78236CC5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63BE70-2044-20BA-5CB3-D6823BB168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605" y="3439485"/>
            <a:ext cx="2019294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2A02A8D-C2D2-EC58-BD76-53CBAFCE25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599" y="2223856"/>
            <a:ext cx="20193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3D644D-2D53-4E36-2C55-0B7FD4A1D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1308C2-6A1B-4AEF-EB16-A2DFF9F09109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8122EF-FA63-5EBE-7478-5CC09B7372CA}"/>
              </a:ext>
            </a:extLst>
          </p:cNvPr>
          <p:cNvCxnSpPr>
            <a:cxnSpLocks/>
          </p:cNvCxnSpPr>
          <p:nvPr userDrawn="1"/>
        </p:nvCxnSpPr>
        <p:spPr>
          <a:xfrm>
            <a:off x="3521826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D6362C-9984-EB2C-51CA-795EDD7EFCDD}"/>
              </a:ext>
            </a:extLst>
          </p:cNvPr>
          <p:cNvCxnSpPr>
            <a:cxnSpLocks/>
          </p:cNvCxnSpPr>
          <p:nvPr userDrawn="1"/>
        </p:nvCxnSpPr>
        <p:spPr>
          <a:xfrm>
            <a:off x="6298277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2A9FD2-75C9-D031-4D5C-D8823257A9AD}"/>
              </a:ext>
            </a:extLst>
          </p:cNvPr>
          <p:cNvCxnSpPr>
            <a:cxnSpLocks/>
          </p:cNvCxnSpPr>
          <p:nvPr userDrawn="1"/>
        </p:nvCxnSpPr>
        <p:spPr>
          <a:xfrm>
            <a:off x="9058103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45F9D0-E6C4-1E7A-8E91-4AE5B07CC943}"/>
              </a:ext>
            </a:extLst>
          </p:cNvPr>
          <p:cNvCxnSpPr>
            <a:cxnSpLocks/>
          </p:cNvCxnSpPr>
          <p:nvPr userDrawn="1"/>
        </p:nvCxnSpPr>
        <p:spPr>
          <a:xfrm>
            <a:off x="11801303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56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752" userDrawn="1">
          <p15:clr>
            <a:srgbClr val="FBAE40"/>
          </p15:clr>
        </p15:guide>
        <p15:guide id="11" pos="3974" userDrawn="1">
          <p15:clr>
            <a:srgbClr val="FBAE40"/>
          </p15:clr>
        </p15:guide>
        <p15:guide id="13" pos="5256" userDrawn="1">
          <p15:clr>
            <a:srgbClr val="FBAE40"/>
          </p15:clr>
        </p15:guide>
        <p15:guide id="14" pos="5712" userDrawn="1">
          <p15:clr>
            <a:srgbClr val="FBAE40"/>
          </p15:clr>
        </p15:guide>
        <p15:guide id="15" pos="6984" userDrawn="1">
          <p15:clr>
            <a:srgbClr val="FBAE40"/>
          </p15:clr>
        </p15:guide>
        <p15:guide id="16" pos="7464" userDrawn="1">
          <p15:clr>
            <a:srgbClr val="FBAE40"/>
          </p15:clr>
        </p15:guide>
        <p15:guide id="17" pos="3504" userDrawn="1">
          <p15:clr>
            <a:srgbClr val="FBAE40"/>
          </p15:clr>
        </p15:guide>
        <p15:guide id="18" pos="2232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D437BBD-F8B0-B669-7391-5C46A5CC38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3439486"/>
            <a:ext cx="15240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11A0D88-2E4F-03C0-FD96-5F8A615EDC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1" y="2227120"/>
            <a:ext cx="15240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FBE70B0-3DD7-8D7B-51B9-00C7BA3E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67189" y="3439486"/>
            <a:ext cx="1542913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7362460-6A1F-95FF-7774-85DDF091FF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67186" y="2227120"/>
            <a:ext cx="1542916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C4D694B-BCA7-EC29-3D73-D82719B7E0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10205" y="3439486"/>
            <a:ext cx="15240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D370DF5-2996-5F66-ED51-3F6A332C47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10200" y="2227120"/>
            <a:ext cx="15240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F0A407B-E5CE-5CCB-5EC9-9F06BB95D7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3439486"/>
            <a:ext cx="15240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B360FF2-18B3-8D8A-267A-033040CE86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96195" y="2227120"/>
            <a:ext cx="1523999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C21DD0D-2D89-432B-B625-7CA654A44C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0529" y="3439486"/>
            <a:ext cx="1524001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28423468-8542-1D10-CF4B-DDB89D84AB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0526" y="2227120"/>
            <a:ext cx="1533774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AC1F675-CD37-8CC4-D3F2-719800EAAB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06304" y="3439486"/>
            <a:ext cx="15621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713B6020-2610-41DF-21E7-2619A4F785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06300" y="2227120"/>
            <a:ext cx="1562099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AA04197-B3E7-39EE-5827-6AA830567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BDE046-D0CB-D1B6-C414-82C3524D7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A0B4AF-5847-1B9E-24D5-679614368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5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408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26CE31C-8C84-800D-D3C8-BB3EA55BB2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7145333"/>
            <a:ext cx="15240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4714AC0-22D9-85F6-4DE5-57D2037323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565005"/>
            <a:ext cx="15240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FB10DD6-2DFB-EE94-9D2D-62B5649B23F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2000" y="4779063"/>
            <a:ext cx="15240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C2537B16-2856-EF79-EF55-436E77B3AE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2000" y="4089274"/>
            <a:ext cx="15240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D5C6556-78AD-C0EB-7776-5DAD1DE718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2000" y="3508942"/>
            <a:ext cx="15240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0B06643-F712-CBFC-3BA2-A0777E0615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62000" y="1723002"/>
            <a:ext cx="15240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6956C81-7622-247D-EF53-9DC87E578F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67050" y="7145333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A06DC33-74A4-632E-8C8B-924044802E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67050" y="6565005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5E0744F-1F05-9FCB-56EA-521425C9CF9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067050" y="4779063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81C3A79-33B1-61D2-374E-D8A436A403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67050" y="4089274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A213EEE-8154-98B9-4BF1-E15B71F2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67050" y="3508942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D1AFAFEC-1492-1795-9C3F-3392F5B02DD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067050" y="1723002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D055F24D-A8D4-932A-8737-A27C6DA515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72100" y="7145333"/>
            <a:ext cx="15621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B929560-4764-87B4-8557-1F3B50EA53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2100" y="6565005"/>
            <a:ext cx="15621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09A582B-5E23-BC50-5CA7-CBAB74A0B1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72100" y="4779063"/>
            <a:ext cx="15621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ECB2078-790C-89DA-7E63-A97EBF27F5C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2100" y="4089274"/>
            <a:ext cx="15621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4BAB4EB8-5506-F367-11C2-FE2BFF91E0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72100" y="3508942"/>
            <a:ext cx="15621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4270AFF-292E-1191-F4F3-46F0E8A10F4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372100" y="1723002"/>
            <a:ext cx="15621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014D7E-E3AB-2D31-97C0-4B89F9690A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6200" y="7145333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13F7F32B-C82D-FC06-FC3E-786A18A9B5F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6200" y="6565005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11F2BB3-769B-DAE1-0AC5-E4F981923E3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96200" y="4779063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49FAEFE3-6094-C834-1B89-C8E7103B79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96200" y="4089274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4F1B1D42-A8CD-A16A-F4B6-DCBCD80525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96200" y="3508942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1F374B34-A6E9-DFE5-4584-65C9F676D3C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696200" y="1723002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025374F-4EC6-3592-6FD5-562D5FF469F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90607" y="7145333"/>
            <a:ext cx="1572743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23B525AF-B116-BCBF-2FD7-62E21E3282D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90607" y="6565005"/>
            <a:ext cx="1572743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27449033-92E2-978D-68B4-805C7950E234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990607" y="4779063"/>
            <a:ext cx="1572743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B254FF34-6700-B340-42CC-09D8B8DBB97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90607" y="4089274"/>
            <a:ext cx="1572743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F0C65590-FDAD-3BA9-C8C7-0E428773942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90607" y="3508942"/>
            <a:ext cx="1572743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17A00CAF-B591-6FF7-9339-FEE72672C82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990607" y="1723002"/>
            <a:ext cx="1572743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47B8020-BF1B-EF02-9927-236D516A183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314707" y="7145333"/>
            <a:ext cx="1553692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C6EB6668-9309-290C-2049-FA559B37AB1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14707" y="6565005"/>
            <a:ext cx="1553692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E1D6938C-027C-1DBC-4FF7-A3976E5EC986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2325349" y="4779063"/>
            <a:ext cx="1543049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1D7DD9E-A5BF-CE4F-DFE3-98CC2D703C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314707" y="4089274"/>
            <a:ext cx="1553692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BFAD9FCA-FD0C-70F1-ACD9-03CBA00F897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2314707" y="3508942"/>
            <a:ext cx="1553692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268C5904-61FE-AFC2-B356-52F27DE96D63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12325349" y="1723002"/>
            <a:ext cx="1543049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E99C80E-6300-B092-2747-B82D9E6A8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7258035-E75A-D45C-FCCA-B6BE82DE50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DAADB1-846A-94B1-0970-4CDD09B4B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1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Column_Imag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32A71-C43C-F8E7-53D4-96A88E5CC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" y="4440328"/>
            <a:ext cx="3175799" cy="3021592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F535214-78D9-BAFB-5ADA-A7463FB61D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799" y="1743825"/>
            <a:ext cx="3377404" cy="5723775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CBE6DA7-D7E5-3AC1-446F-6C096B4FE9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2000" y="1743822"/>
            <a:ext cx="3175799" cy="2696506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2D7AD1-C521-ADFA-06CB-9E37590C8E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0" y="1747992"/>
            <a:ext cx="4206240" cy="272671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9210AC7-9357-DEA2-9A39-8F93E18303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18320" y="4474687"/>
            <a:ext cx="4450080" cy="2987234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8E1E178-ADE1-874B-5438-D5B02C97B3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521442" y="1746570"/>
            <a:ext cx="2346957" cy="2716399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10397BA2-65B4-544C-9454-9024CAF8F75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15200" y="4486419"/>
            <a:ext cx="2103120" cy="2975982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26AD6D-CB77-E180-391E-30F3A47A5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E0CC84-8FFD-52BC-99D2-8EC3DB7E8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C0B6185-1D04-29CF-487C-2CD571553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401722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921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317" userDrawn="1">
          <p15:clr>
            <a:srgbClr val="FBAE40"/>
          </p15:clr>
        </p15:guide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52" userDrawn="1">
          <p15:clr>
            <a:srgbClr val="FBAE40"/>
          </p15:clr>
        </p15:guide>
        <p15:guide id="23" orient="horz" pos="66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713FEE-C481-30C9-9D4D-2AA6B7D1C5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2000" y="1813560"/>
            <a:ext cx="13106400" cy="5259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7789F9E-32CA-FC1C-4C85-C09C59E8A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09956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6758E8-E9F8-CAFA-4416-BEE7DD56D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F639FB7-174D-739B-D4A4-844567EC4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216905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Asteri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42184"/>
            <a:ext cx="8229600" cy="2940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719476-6448-2938-479E-A0DEDFDD49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6718936"/>
            <a:ext cx="9235440" cy="4419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42862" indent="0">
              <a:buFontTx/>
              <a:buNone/>
              <a:defRPr sz="840"/>
            </a:lvl2pPr>
            <a:lvl3pPr marL="278108" indent="0">
              <a:buFontTx/>
              <a:buNone/>
              <a:defRPr sz="840"/>
            </a:lvl3pPr>
            <a:lvl4pPr marL="413352" indent="0">
              <a:buFontTx/>
              <a:buNone/>
              <a:defRPr sz="840"/>
            </a:lvl4pPr>
            <a:lvl5pPr marL="558120" indent="0">
              <a:buFontTx/>
              <a:buNone/>
              <a:defRPr sz="840"/>
            </a:lvl5pPr>
          </a:lstStyle>
          <a:p>
            <a:pPr marL="0" marR="0" lvl="0" indent="0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/>
              <a:t>* Add asterisk copy here</a:t>
            </a:r>
            <a:br>
              <a:rPr lang="en-US"/>
            </a:br>
            <a:r>
              <a:rPr lang="en-US"/>
              <a:t>** Add double asterisk copy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60BF8B1-7584-DAE2-9C08-5B2893E532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301152"/>
            <a:ext cx="9235440" cy="1441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142862" indent="0">
              <a:buNone/>
              <a:defRPr sz="1080"/>
            </a:lvl2pPr>
            <a:lvl3pPr marL="278108" indent="0">
              <a:buNone/>
              <a:defRPr sz="1080"/>
            </a:lvl3pPr>
            <a:lvl4pPr marL="413352" indent="0">
              <a:buNone/>
              <a:defRPr sz="1080"/>
            </a:lvl4pPr>
            <a:lvl5pPr marL="558120" indent="0">
              <a:buNone/>
              <a:defRPr sz="1080"/>
            </a:lvl5pPr>
          </a:lstStyle>
          <a:p>
            <a:pPr lvl="0"/>
            <a:r>
              <a:rPr lang="en-US"/>
              <a:t>* Add the baseline copy in this box</a:t>
            </a:r>
          </a:p>
        </p:txBody>
      </p:sp>
      <p:sp>
        <p:nvSpPr>
          <p:cNvPr id="21" name="Table Placeholder 20">
            <a:extLst>
              <a:ext uri="{FF2B5EF4-FFF2-40B4-BE49-F238E27FC236}">
                <a16:creationId xmlns:a16="http://schemas.microsoft.com/office/drawing/2014/main" id="{1EA0DEC8-AC28-6BAF-B88E-D3C5C7841191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0441306" y="7058124"/>
            <a:ext cx="2967990" cy="37338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Use this  table as a color coded legend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F6CD4E70-03D0-6240-3414-5B259057107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2000" y="1777366"/>
            <a:ext cx="13106400" cy="475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0769E6-4BA5-9D3B-D291-293BC2045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99A67A-AA22-2FDD-6294-91EF93C7E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1103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291" userDrawn="1">
          <p15:clr>
            <a:srgbClr val="FBAE40"/>
          </p15:clr>
        </p15:guide>
        <p15:guide id="13" pos="4896" userDrawn="1">
          <p15:clr>
            <a:srgbClr val="FBAE40"/>
          </p15:clr>
        </p15:guide>
        <p15:guide id="14" pos="5731" userDrawn="1">
          <p15:clr>
            <a:srgbClr val="FBAE40"/>
          </p15:clr>
        </p15:guide>
        <p15:guide id="15" pos="6336" userDrawn="1">
          <p15:clr>
            <a:srgbClr val="FBAE40"/>
          </p15:clr>
        </p15:guide>
        <p15:guide id="16" pos="7171" userDrawn="1">
          <p15:clr>
            <a:srgbClr val="FBAE40"/>
          </p15:clr>
        </p15:guide>
        <p15:guide id="17" pos="3485" userDrawn="1">
          <p15:clr>
            <a:srgbClr val="FBAE40"/>
          </p15:clr>
        </p15:guide>
        <p15:guide id="18" pos="2045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851" userDrawn="1">
          <p15:clr>
            <a:srgbClr val="FBAE40"/>
          </p15:clr>
        </p15:guide>
        <p15:guide id="22" pos="77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2" y="3137971"/>
            <a:ext cx="6172198" cy="4329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822960" y="3150478"/>
            <a:ext cx="6111239" cy="4329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964" y="1743378"/>
            <a:ext cx="608076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BA140D-D454-16CF-41C9-9291DFCC7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961" y="2378706"/>
            <a:ext cx="6080760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6675" y="1743378"/>
            <a:ext cx="608076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F63F117-7D39-4C28-B144-BE1EAC140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6673" y="2378706"/>
            <a:ext cx="6080760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EB4399-979C-6C93-4261-A1AD41193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34145-DBF8-BB0B-4C7B-A30BE7880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FC32FBA-6727-972A-464B-28930C003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3154D6-3312-4A90-4BB7-103AD65BE0DB}"/>
              </a:ext>
            </a:extLst>
          </p:cNvPr>
          <p:cNvCxnSpPr>
            <a:cxnSpLocks/>
          </p:cNvCxnSpPr>
          <p:nvPr userDrawn="1"/>
        </p:nvCxnSpPr>
        <p:spPr>
          <a:xfrm>
            <a:off x="762000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FF2809-7F7A-A978-C91E-EFA6E2C37A5D}"/>
              </a:ext>
            </a:extLst>
          </p:cNvPr>
          <p:cNvCxnSpPr>
            <a:cxnSpLocks/>
          </p:cNvCxnSpPr>
          <p:nvPr userDrawn="1"/>
        </p:nvCxnSpPr>
        <p:spPr>
          <a:xfrm>
            <a:off x="7678189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86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_NoSub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0" y="2540023"/>
            <a:ext cx="6172200" cy="4451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762000" y="2540023"/>
            <a:ext cx="6172200" cy="4451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34676"/>
            <a:ext cx="6172200" cy="3066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6674" y="2034677"/>
            <a:ext cx="6141725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016F109-B7E6-342F-1565-6179682A9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B4F68C-2EB3-0807-C22D-90CE4AF4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6F347BF-D256-36BE-6972-633513012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582763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088F710-A77A-935D-BAF6-71AE8FC31BF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62000" y="3137973"/>
            <a:ext cx="6172200" cy="4329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43EF6571-3771-985D-8973-5883BB62165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696202" y="3137973"/>
            <a:ext cx="6172198" cy="4329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59AAFC-E520-D1A6-6F8C-2585694B4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4" y="1743378"/>
            <a:ext cx="617220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FC8BCC-0CF6-2D08-E06A-2F76E97FF8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2428556"/>
            <a:ext cx="6172200" cy="490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41D29BC-2934-C50C-B5D6-17AB3B1E3A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96200" y="1743378"/>
            <a:ext cx="617220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5DB3252-D732-767F-2ED5-B7186A42C7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428556"/>
            <a:ext cx="6172198" cy="490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1BEF6C6-DBE2-B73B-BAA5-E906129EF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CBA39B-5354-A5C1-FD0C-5CBAB1B56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FB26-B791-D5F3-0B55-0C99A61D3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87E9A1-A4BB-DD42-30F0-65AAF6D56E51}"/>
              </a:ext>
            </a:extLst>
          </p:cNvPr>
          <p:cNvCxnSpPr>
            <a:cxnSpLocks/>
          </p:cNvCxnSpPr>
          <p:nvPr userDrawn="1"/>
        </p:nvCxnSpPr>
        <p:spPr>
          <a:xfrm>
            <a:off x="762000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2CEF65-DFC8-504F-70CE-BB92AE6FF7C1}"/>
              </a:ext>
            </a:extLst>
          </p:cNvPr>
          <p:cNvCxnSpPr>
            <a:cxnSpLocks/>
          </p:cNvCxnSpPr>
          <p:nvPr userDrawn="1"/>
        </p:nvCxnSpPr>
        <p:spPr>
          <a:xfrm>
            <a:off x="7678189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1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Charts_NoSub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088F710-A77A-935D-BAF6-71AE8FC31BF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62000" y="2534609"/>
            <a:ext cx="6172200" cy="445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43EF6571-3771-985D-8973-5883BB62165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696200" y="2534609"/>
            <a:ext cx="6172200" cy="445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59AAFC-E520-D1A6-6F8C-2585694B4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19966"/>
            <a:ext cx="617220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41D29BC-2934-C50C-B5D6-17AB3B1E3A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96200" y="2019966"/>
            <a:ext cx="617220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C41D4CD-0D76-7657-E457-A7D7D48E6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FAE34E4-C838-70FC-68F4-1554CD6DB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A24C73-B312-607C-0EE6-58FE217BE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hartsTable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0E295-06EB-9C2A-94CB-9CFAE9D257ED}"/>
              </a:ext>
            </a:extLst>
          </p:cNvPr>
          <p:cNvSpPr/>
          <p:nvPr userDrawn="1"/>
        </p:nvSpPr>
        <p:spPr>
          <a:xfrm>
            <a:off x="7696200" y="1263533"/>
            <a:ext cx="6172200" cy="62040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A075296-4457-5D10-10C9-DA3EC068E5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1611570"/>
            <a:ext cx="6172200" cy="34299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4FCF09C-7347-B5BE-0DAE-EB218438BB8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62000" y="2571766"/>
            <a:ext cx="6172200" cy="3553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6CC9E22-BDC9-B58C-0094-3877B662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2198370"/>
            <a:ext cx="6172200" cy="260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FontTx/>
              <a:buNone/>
              <a:defRPr sz="1440"/>
            </a:lvl2pPr>
            <a:lvl3pPr marL="278108" indent="0">
              <a:buFontTx/>
              <a:buNone/>
              <a:defRPr sz="1440"/>
            </a:lvl3pPr>
            <a:lvl4pPr marL="413352" indent="0">
              <a:buFontTx/>
              <a:buNone/>
              <a:defRPr sz="1440"/>
            </a:lvl4pPr>
            <a:lvl5pPr marL="558120" indent="0">
              <a:buFontTx/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3A6C608-851A-69E9-A4D4-38400A03B0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6362425"/>
            <a:ext cx="6172200" cy="206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E2F7F81F-39D0-6E20-DE8E-2E513F3A6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6671492"/>
            <a:ext cx="6172200" cy="3673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B2CB38B5-1D1D-0953-97C3-51766BFF67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7220521"/>
            <a:ext cx="6172200" cy="2476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C0A4EAAD-31AF-C299-956D-F0A150B130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80466" y="1611570"/>
            <a:ext cx="5788303" cy="34299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61" name="Content Placeholder 51">
            <a:extLst>
              <a:ext uri="{FF2B5EF4-FFF2-40B4-BE49-F238E27FC236}">
                <a16:creationId xmlns:a16="http://schemas.microsoft.com/office/drawing/2014/main" id="{A3D889C8-8E5C-9485-5560-AFBD7C274D4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880466" y="2571766"/>
            <a:ext cx="5788303" cy="3553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9804B379-A23C-454E-18CF-C136F1D5AC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80466" y="2198370"/>
            <a:ext cx="5788303" cy="260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FontTx/>
              <a:buNone/>
              <a:defRPr sz="1440"/>
            </a:lvl2pPr>
            <a:lvl3pPr marL="278108" indent="0">
              <a:buFontTx/>
              <a:buNone/>
              <a:defRPr sz="1440"/>
            </a:lvl3pPr>
            <a:lvl4pPr marL="413352" indent="0">
              <a:buFontTx/>
              <a:buNone/>
              <a:defRPr sz="1440"/>
            </a:lvl4pPr>
            <a:lvl5pPr marL="558120" indent="0">
              <a:buFontTx/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D96F3632-AADE-E9B9-3243-6B0FBCF46A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80466" y="6362425"/>
            <a:ext cx="5788303" cy="206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67" name="Text Placeholder 55">
            <a:extLst>
              <a:ext uri="{FF2B5EF4-FFF2-40B4-BE49-F238E27FC236}">
                <a16:creationId xmlns:a16="http://schemas.microsoft.com/office/drawing/2014/main" id="{C41DF217-37CC-34C5-8DB6-957C7878F0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80466" y="6671489"/>
            <a:ext cx="5788303" cy="479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68" name="Text Placeholder 55">
            <a:extLst>
              <a:ext uri="{FF2B5EF4-FFF2-40B4-BE49-F238E27FC236}">
                <a16:creationId xmlns:a16="http://schemas.microsoft.com/office/drawing/2014/main" id="{3429977A-405E-6F17-F88B-70EDC2E1A3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78199" y="7220521"/>
            <a:ext cx="5788303" cy="2476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B90F8F4-6637-950E-6B10-D1A238FDC9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A023FB-40BD-6040-CC76-46A5436A22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63855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A15CB-E1EA-85AB-5B02-137CEE700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C9258A5A-7A83-86B2-8870-2A1998DA4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1341" y="7846697"/>
            <a:ext cx="4937760" cy="804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l">
              <a:defRPr sz="800" b="0" i="0" spc="3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61F3F3-9796-DA45-1FD3-587651308921}"/>
              </a:ext>
            </a:extLst>
          </p:cNvPr>
          <p:cNvCxnSpPr>
            <a:cxnSpLocks/>
          </p:cNvCxnSpPr>
          <p:nvPr userDrawn="1"/>
        </p:nvCxnSpPr>
        <p:spPr>
          <a:xfrm>
            <a:off x="762000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64B49B-4FCF-BBFD-C519-006457CD74E9}"/>
              </a:ext>
            </a:extLst>
          </p:cNvPr>
          <p:cNvCxnSpPr>
            <a:cxnSpLocks/>
          </p:cNvCxnSpPr>
          <p:nvPr userDrawn="1"/>
        </p:nvCxnSpPr>
        <p:spPr>
          <a:xfrm>
            <a:off x="7678189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46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s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20EFF0-7106-F06E-0DB5-83E82E4D45BB}"/>
              </a:ext>
            </a:extLst>
          </p:cNvPr>
          <p:cNvSpPr/>
          <p:nvPr userDrawn="1"/>
        </p:nvSpPr>
        <p:spPr>
          <a:xfrm>
            <a:off x="9578961" y="118113"/>
            <a:ext cx="5051442" cy="8119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D8713F-5F8C-233D-CAB3-7165C9986F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000" y="1590676"/>
            <a:ext cx="8496300" cy="2695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367A67F9-04C9-DF95-AF48-C1F6472F600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000" y="4779646"/>
            <a:ext cx="8496300" cy="2687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F39D37A-C453-25A2-0461-1F547EE1BAD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300336" y="2263140"/>
            <a:ext cx="3768090" cy="5204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F3447A1-78F0-0E29-33EF-992CA01EF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7000" y="1472978"/>
            <a:ext cx="3794760" cy="2672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306E9BA-F98D-DA38-A3D8-685535E6D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ACB0EE4-F850-84DE-7944-4988205B33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0EA4B-76E1-1907-8DB1-80C846A4A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_ChartTable_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84963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498" y="2713545"/>
            <a:ext cx="8495802" cy="2672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3203830-52E5-B868-3A29-5288794C68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713545"/>
            <a:ext cx="3855720" cy="2672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849056A-77F0-1F50-774D-2573D767874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010776" y="3440433"/>
            <a:ext cx="3857624" cy="40271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41E814B-8230-EF04-71BD-3B8130CC8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6627A15-CAAE-B5D4-EB6C-E40B9DF0D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3B39FC-A13F-1308-4CC9-55AFE1716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12B7E7-FD01-3B9E-9E93-4B0172FC8D2A}"/>
              </a:ext>
            </a:extLst>
          </p:cNvPr>
          <p:cNvCxnSpPr>
            <a:cxnSpLocks/>
          </p:cNvCxnSpPr>
          <p:nvPr userDrawn="1"/>
        </p:nvCxnSpPr>
        <p:spPr>
          <a:xfrm>
            <a:off x="728750" y="3210115"/>
            <a:ext cx="85295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22B9BE-3BAC-EF91-957D-5BD182678102}"/>
              </a:ext>
            </a:extLst>
          </p:cNvPr>
          <p:cNvCxnSpPr>
            <a:cxnSpLocks/>
          </p:cNvCxnSpPr>
          <p:nvPr userDrawn="1"/>
        </p:nvCxnSpPr>
        <p:spPr>
          <a:xfrm>
            <a:off x="10010776" y="3210115"/>
            <a:ext cx="382298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97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50838-767D-E14A-7383-7218219FCE7A}"/>
              </a:ext>
            </a:extLst>
          </p:cNvPr>
          <p:cNvSpPr/>
          <p:nvPr userDrawn="1"/>
        </p:nvSpPr>
        <p:spPr>
          <a:xfrm>
            <a:off x="10789920" y="88900"/>
            <a:ext cx="3840480" cy="814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713545"/>
            <a:ext cx="2712722" cy="2672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85A1D93-5A17-E590-A64C-C7FC526A14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1960" y="2713545"/>
            <a:ext cx="6149340" cy="2672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1166" y="3439484"/>
            <a:ext cx="2707234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88C430E-BFA3-AD88-0F42-D9221900EE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1166" y="2713545"/>
            <a:ext cx="2707234" cy="2672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50E114-DAF7-8CB7-7675-63ECDAD9461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2000" y="3431308"/>
            <a:ext cx="2705176" cy="41027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9F29D83-BACD-C298-36BB-DC88AF5D6EE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9100" y="3440432"/>
            <a:ext cx="6172200" cy="40271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 bigger table or chart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E136E1-75BE-D5FE-9B11-DA7720A5D3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6D6025-2BD5-F890-419E-F0455F4BF8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38D9D2-1BD6-4197-2DE3-E1E96B7BE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CB9D37-0536-CD3F-DBE6-6383B16D97E1}"/>
              </a:ext>
            </a:extLst>
          </p:cNvPr>
          <p:cNvCxnSpPr>
            <a:cxnSpLocks/>
          </p:cNvCxnSpPr>
          <p:nvPr userDrawn="1"/>
        </p:nvCxnSpPr>
        <p:spPr>
          <a:xfrm>
            <a:off x="4229100" y="3210115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3906A-E4DC-5462-4953-9E42C009A88D}"/>
              </a:ext>
            </a:extLst>
          </p:cNvPr>
          <p:cNvCxnSpPr>
            <a:cxnSpLocks/>
          </p:cNvCxnSpPr>
          <p:nvPr userDrawn="1"/>
        </p:nvCxnSpPr>
        <p:spPr>
          <a:xfrm>
            <a:off x="11161166" y="3210115"/>
            <a:ext cx="267259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AD0B47-8EA8-57F7-EA02-1B601D43498D}"/>
              </a:ext>
            </a:extLst>
          </p:cNvPr>
          <p:cNvCxnSpPr>
            <a:cxnSpLocks/>
          </p:cNvCxnSpPr>
          <p:nvPr userDrawn="1"/>
        </p:nvCxnSpPr>
        <p:spPr>
          <a:xfrm>
            <a:off x="703756" y="3210115"/>
            <a:ext cx="267259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4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9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44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27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ables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1725773"/>
            <a:ext cx="617219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674F4-1E45-A0EF-6F02-9BC7FFB836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2000" y="2739845"/>
            <a:ext cx="6172200" cy="4727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55A16B-2297-6558-63CE-8699F1C617E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696200" y="1725777"/>
            <a:ext cx="6172200" cy="2365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D10EDD1-66BE-927E-47E1-D553C9F3809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96200" y="4784812"/>
            <a:ext cx="6172200" cy="2682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C9B69DB-F0EF-A074-F384-E5455BE9B7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2FF69BE-A206-0F28-CFB0-A7B90CC55F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4FA47F-B69A-4BBA-1F25-EB0720D1C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8C4C5E-531A-2E0A-F71A-71B0F341A384}"/>
              </a:ext>
            </a:extLst>
          </p:cNvPr>
          <p:cNvCxnSpPr>
            <a:cxnSpLocks/>
          </p:cNvCxnSpPr>
          <p:nvPr userDrawn="1"/>
        </p:nvCxnSpPr>
        <p:spPr>
          <a:xfrm>
            <a:off x="728750" y="2599042"/>
            <a:ext cx="62054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34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EF5C6F0-3E55-7A19-2089-47AE0049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401A031-B71A-0260-0311-9BA72938B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D07B54-7DE3-F273-6536-7C1E2B2F7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_TableCharts_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81D1F9F-BB4F-B8C0-B6C4-8CB639FFE961}"/>
              </a:ext>
            </a:extLst>
          </p:cNvPr>
          <p:cNvSpPr/>
          <p:nvPr userDrawn="1"/>
        </p:nvSpPr>
        <p:spPr>
          <a:xfrm>
            <a:off x="762000" y="5091930"/>
            <a:ext cx="6172200" cy="1333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n>
                <a:noFill/>
              </a:ln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183"/>
            <a:ext cx="7086600" cy="230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13D0D3A-9821-FF5C-62B7-99856362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43284"/>
            <a:ext cx="8229600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0" y="1725773"/>
            <a:ext cx="61722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1" name="Picture Placeholder 48">
            <a:extLst>
              <a:ext uri="{FF2B5EF4-FFF2-40B4-BE49-F238E27FC236}">
                <a16:creationId xmlns:a16="http://schemas.microsoft.com/office/drawing/2014/main" id="{91840FB2-2E95-0467-034C-F0136FF7EE7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9620" y="2646791"/>
            <a:ext cx="2705100" cy="14680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48">
            <a:extLst>
              <a:ext uri="{FF2B5EF4-FFF2-40B4-BE49-F238E27FC236}">
                <a16:creationId xmlns:a16="http://schemas.microsoft.com/office/drawing/2014/main" id="{F97F6492-4D66-B8AF-887B-87A3682554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9100" y="2646791"/>
            <a:ext cx="2712720" cy="14680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0AF7C03-EB15-2051-425E-5145E672A7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4627246"/>
            <a:ext cx="2705100" cy="3581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6E612A1B-F728-3AED-1F00-6A8A41C067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100" y="4627246"/>
            <a:ext cx="2712720" cy="3581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2F34B21-F457-2F10-C02D-A093B19235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3183" y="5256052"/>
            <a:ext cx="5740316" cy="26905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39DB606-BA4D-97D2-68A3-B7ADD63C0F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506" y="5650703"/>
            <a:ext cx="5741670" cy="6635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142865">
              <a:spcBef>
                <a:spcPts val="0"/>
              </a:spcBef>
              <a:buFont typeface="+mj-lt"/>
              <a:buAutoNum type="arabicPeriod"/>
              <a:tabLst/>
              <a:defRPr sz="900"/>
            </a:lvl1pPr>
            <a:lvl2pPr marL="417161" indent="-274298">
              <a:buFont typeface="+mj-lt"/>
              <a:buAutoNum type="arabicPeriod"/>
              <a:defRPr/>
            </a:lvl2pPr>
            <a:lvl3pPr marL="552406" indent="-274298">
              <a:buFont typeface="+mj-lt"/>
              <a:buAutoNum type="arabicPeriod"/>
              <a:defRPr/>
            </a:lvl3pPr>
            <a:lvl4pPr marL="687649" indent="-274298">
              <a:buFont typeface="+mj-lt"/>
              <a:buAutoNum type="arabicPeriod"/>
              <a:defRPr/>
            </a:lvl4pPr>
            <a:lvl5pPr marL="832417" indent="-274298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Add copy here</a:t>
            </a:r>
          </a:p>
          <a:p>
            <a:pPr lvl="0"/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lvl="0"/>
            <a:endParaRPr lang="en-US"/>
          </a:p>
        </p:txBody>
      </p:sp>
      <p:sp>
        <p:nvSpPr>
          <p:cNvPr id="65" name="Table Placeholder 64">
            <a:extLst>
              <a:ext uri="{FF2B5EF4-FFF2-40B4-BE49-F238E27FC236}">
                <a16:creationId xmlns:a16="http://schemas.microsoft.com/office/drawing/2014/main" id="{E50009A2-3C48-A64D-0EBE-19DAD920441E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762000" y="6737987"/>
            <a:ext cx="6172200" cy="72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Table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06DF8390-D917-6D5A-FFE7-B30BEA391D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88582" y="2609851"/>
            <a:ext cx="6179818" cy="18923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29C5FA8-82D4-BE51-BFB5-12AB7DFFD9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88582" y="2281253"/>
            <a:ext cx="6172198" cy="201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73" name="Content Placeholder 66">
            <a:extLst>
              <a:ext uri="{FF2B5EF4-FFF2-40B4-BE49-F238E27FC236}">
                <a16:creationId xmlns:a16="http://schemas.microsoft.com/office/drawing/2014/main" id="{F10E57D5-75F1-D9A1-7F26-E0D062779C7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688582" y="5575228"/>
            <a:ext cx="6172198" cy="18923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4" name="Text Placeholder 69">
            <a:extLst>
              <a:ext uri="{FF2B5EF4-FFF2-40B4-BE49-F238E27FC236}">
                <a16:creationId xmlns:a16="http://schemas.microsoft.com/office/drawing/2014/main" id="{20913391-4608-FD76-1CC5-BF068B1994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88582" y="5246632"/>
            <a:ext cx="6179818" cy="201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B4B4F52-739C-0B23-582C-8EFE58046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6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85A43-7CED-9A0F-178D-4EE46535C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8ADD3-339B-F120-0323-E9F83F7BD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2" y="7812045"/>
            <a:ext cx="1688036" cy="1497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BB5C32-AB38-8AD0-7B22-77667538DC16}"/>
              </a:ext>
            </a:extLst>
          </p:cNvPr>
          <p:cNvCxnSpPr/>
          <p:nvPr userDrawn="1"/>
        </p:nvCxnSpPr>
        <p:spPr>
          <a:xfrm>
            <a:off x="2383645" y="7812044"/>
            <a:ext cx="0" cy="14977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474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47" userDrawn="1">
          <p15:clr>
            <a:srgbClr val="FBAE40"/>
          </p15:clr>
        </p15:guide>
        <p15:guide id="23" orient="horz" pos="4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833220"/>
            <a:ext cx="4610100" cy="2743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Employee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4A6A6B-EB3B-3376-6A01-5CA7EB73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4D475F4-1466-B9AE-34F7-AF5D99426E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2001" y="1837512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Birthplace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BCDB391-D5F7-1DE9-7F02-E0FE2EF101D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2001" y="2259601"/>
            <a:ext cx="3848100" cy="2619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City, State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487C34B-4F8B-5BCD-CACB-23C2B463B2A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9938" y="2893931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CD123E-F6DF-2A40-924A-0DB6FF5B98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938" y="3312278"/>
            <a:ext cx="3848100" cy="619628"/>
          </a:xfrm>
          <a:prstGeom prst="rect">
            <a:avLst/>
          </a:prstGeom>
        </p:spPr>
        <p:txBody>
          <a:bodyPr wrap="none">
            <a:noAutofit/>
          </a:bodyPr>
          <a:lstStyle>
            <a:lvl1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3FE845-66F0-6FAC-A82F-9CDF3AC441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938" y="4358854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Work Experience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2A034A8-57BB-B18E-6EDF-A4CB3E49EE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9938" y="4777201"/>
            <a:ext cx="3848100" cy="945998"/>
          </a:xfrm>
          <a:prstGeom prst="rect">
            <a:avLst/>
          </a:prstGeom>
        </p:spPr>
        <p:txBody>
          <a:bodyPr wrap="none">
            <a:noAutofit/>
          </a:bodyPr>
          <a:lstStyle>
            <a:lvl1pPr marL="142865" indent="-14286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7036F8-B3CF-621A-A6F2-2D0D1B0E75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10200" y="1833220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Career at Emersion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CD29D14-6AB6-891F-1A19-94C11672D5D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10200" y="2255308"/>
            <a:ext cx="3848100" cy="1859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03CEEDC-3A12-6A8F-3C35-517B9E6A2EC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91151" y="4355112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About 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06608D-25D4-8F39-E36F-A47D2769E3B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91151" y="4777201"/>
            <a:ext cx="3848100" cy="16162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55B14F18-3A83-5F20-2C62-B5B39FD50C6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0020300" y="4710739"/>
            <a:ext cx="4610100" cy="2743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758263"/>
            <a:ext cx="13106400" cy="162938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2008A-1CAC-BB31-890B-B9294CD21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7206147"/>
            <a:ext cx="2612301" cy="21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9FA1F-80AD-4C1E-91ED-4BFFDA8A49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1" y="7208375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7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4368" userDrawn="1">
          <p15:clr>
            <a:srgbClr val="FBAE40"/>
          </p15:clr>
        </p15:guide>
        <p15:guide id="4" pos="4848" userDrawn="1">
          <p15:clr>
            <a:srgbClr val="FBAE40"/>
          </p15:clr>
        </p15:guide>
        <p15:guide id="5" pos="8736" userDrawn="1">
          <p15:clr>
            <a:srgbClr val="FBAE40"/>
          </p15:clr>
        </p15:guide>
        <p15:guide id="6" orient="horz" pos="480" userDrawn="1">
          <p15:clr>
            <a:srgbClr val="FBAE40"/>
          </p15:clr>
        </p15:guide>
        <p15:guide id="7" orient="horz" pos="46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4646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302548"/>
      </p:ext>
    </p:extLst>
  </p:cSld>
  <p:clrMapOvr>
    <a:masterClrMapping/>
  </p:clrMapOvr>
  <p:transition/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87A743-DC1B-68E9-E12A-4458F209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8D276-D4AD-DD94-2422-576225C8B3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21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AA96-9FE3-A210-7F9E-B34CB8E0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5A2C-6A79-8FF2-C327-8112BA00C1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40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56C67E-545E-6E5B-026B-1BA17E37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839701-16CA-DD98-45B8-13FC23D816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19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FB389C-23B6-CD17-1DD1-6D32AD90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27585C6-73B0-F0A0-D9C8-F1E67BB7A2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F2451A3-2E4D-FED9-F210-36A97A45E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61722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02E90D-53FE-AE35-9CC4-E1ECD95184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28675"/>
            <a:ext cx="6172202" cy="65207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B571B66-45C1-CEBF-79B5-DC2E029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23ABC67-C5D8-615A-2ACA-650EE5CE9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DA3A46A-AAF1-2A94-86DB-F16218DE2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6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36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9D999F-5240-A607-76B9-EE9A3D5D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DA10D7-DD0D-04D6-3027-FD7240FF7FD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1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F2FCBD-DD3B-92B2-265B-503A21DC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90B972-0DB2-4990-4540-7D8C4D4F5E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000A7C-4B38-5192-05E9-C248EC64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2CFFC8-B02F-5A3A-7E51-74411BAE76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0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87A743-DC1B-68E9-E12A-4458F209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8D276-D4AD-DD94-2422-576225C8B3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2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llation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5007035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Installation Instructions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3A327189-79E0-1070-D706-153CD74A24C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0" y="2540023"/>
            <a:ext cx="6172200" cy="4451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D74D72-A4FC-4CB0-AE20-D9A3ECC8C81B}"/>
              </a:ext>
            </a:extLst>
          </p:cNvPr>
          <p:cNvCxnSpPr>
            <a:cxnSpLocks/>
          </p:cNvCxnSpPr>
          <p:nvPr userDrawn="1"/>
        </p:nvCxnSpPr>
        <p:spPr>
          <a:xfrm>
            <a:off x="749860" y="3210115"/>
            <a:ext cx="488089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D68C252-AD04-E795-C116-9AC54F8AB04A}"/>
              </a:ext>
            </a:extLst>
          </p:cNvPr>
          <p:cNvSpPr/>
          <p:nvPr userDrawn="1"/>
        </p:nvSpPr>
        <p:spPr>
          <a:xfrm>
            <a:off x="0" y="0"/>
            <a:ext cx="299258" cy="822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77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480">
          <p15:clr>
            <a:srgbClr val="FBAE40"/>
          </p15:clr>
        </p15:guide>
        <p15:guide id="3" pos="8736">
          <p15:clr>
            <a:srgbClr val="FBAE40"/>
          </p15:clr>
        </p15:guide>
        <p15:guide id="6" orient="horz" pos="922">
          <p15:clr>
            <a:srgbClr val="FBAE40"/>
          </p15:clr>
        </p15:guide>
        <p15:guide id="7" pos="2904">
          <p15:clr>
            <a:srgbClr val="FBAE40"/>
          </p15:clr>
        </p15:guide>
        <p15:guide id="8" pos="3384">
          <p15:clr>
            <a:srgbClr val="FBAE40"/>
          </p15:clr>
        </p15:guide>
        <p15:guide id="9" pos="5832">
          <p15:clr>
            <a:srgbClr val="FBAE40"/>
          </p15:clr>
        </p15:guide>
        <p15:guide id="10" pos="6312">
          <p15:clr>
            <a:srgbClr val="FBAE40"/>
          </p15:clr>
        </p15:guide>
        <p15:guide id="11" orient="horz" pos="4704">
          <p15:clr>
            <a:srgbClr val="FBAE40"/>
          </p15:clr>
        </p15:guide>
        <p15:guide id="12" orient="horz" pos="6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5466959"/>
            <a:ext cx="6172199" cy="75689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name here</a:t>
            </a:r>
          </a:p>
          <a:p>
            <a:pPr lvl="0"/>
            <a:r>
              <a:rPr lang="en-US"/>
              <a:t>Type Source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654891"/>
            <a:ext cx="13106400" cy="21395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”Add quote right in here.”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18EF8-5D0F-6325-6882-9DA9FCC62B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7206147"/>
            <a:ext cx="2612301" cy="210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CA710B-0CF5-F6EF-9E22-9C3906782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1" y="7208375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4368" userDrawn="1">
          <p15:clr>
            <a:srgbClr val="FBAE40"/>
          </p15:clr>
        </p15:guide>
        <p15:guide id="4" pos="4848" userDrawn="1">
          <p15:clr>
            <a:srgbClr val="FBAE40"/>
          </p15:clr>
        </p15:guide>
        <p15:guide id="5" pos="8736" userDrawn="1">
          <p15:clr>
            <a:srgbClr val="FBAE40"/>
          </p15:clr>
        </p15:guide>
        <p15:guide id="6" orient="horz" pos="317" userDrawn="1">
          <p15:clr>
            <a:srgbClr val="FBAE40"/>
          </p15:clr>
        </p15:guide>
        <p15:guide id="7" orient="horz" pos="4704" userDrawn="1">
          <p15:clr>
            <a:srgbClr val="FBAE40"/>
          </p15:clr>
        </p15:guide>
        <p15:guide id="8" orient="horz" pos="864" userDrawn="1">
          <p15:clr>
            <a:srgbClr val="FBAE40"/>
          </p15:clr>
        </p15:guide>
        <p15:guide id="9" orient="horz" pos="922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F2451A3-2E4D-FED9-F210-36A97A45E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61722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02E90D-53FE-AE35-9CC4-E1ECD95184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28675"/>
            <a:ext cx="6172202" cy="65207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CF781ACE-ACC4-BF29-95E7-9F804A0813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6197" y="3439485"/>
            <a:ext cx="6172203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4AA4399-A89E-D286-5E84-316207553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96200" y="2328675"/>
            <a:ext cx="6172198" cy="65207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B571B66-45C1-CEBF-79B5-DC2E029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23ABC67-C5D8-615A-2ACA-650EE5CE9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A7AF21-2825-57E4-B51A-E84759062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3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36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5DCD5010-19B5-C942-3E70-DA25AAECEA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437330"/>
            <a:ext cx="61722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76BEFFB-3E95-BB02-EA3D-F20C569281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3702798"/>
            <a:ext cx="6172200" cy="37648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E40AC81E-C8ED-1249-0E4A-BB7758EF6D5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96200" y="1753328"/>
            <a:ext cx="6172200" cy="5714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Chart, Table, or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E9E77B-213E-F5F1-1D3B-9C117F35C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5C794C3-BCFF-AA11-B7A2-BAA333DDC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048900-74BE-67A1-B79D-B36D6DD95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696200" y="1680784"/>
            <a:ext cx="6172200" cy="5786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928982"/>
            <a:ext cx="61722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258574"/>
            <a:ext cx="6172200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D94E95F-8BFE-2881-439B-7CEBB4F08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2817256"/>
            <a:ext cx="61722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13B790E-3066-65CB-2F63-6DF2A8B9D7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3146848"/>
            <a:ext cx="6172200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A664E7B-40AF-FFD9-B322-1843524FF0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3710650"/>
            <a:ext cx="61722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533908D-56F2-A2EE-AB81-D3C9E41620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4040242"/>
            <a:ext cx="6172200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184170E-A8CB-5319-42ED-5A3A760677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630337"/>
            <a:ext cx="61722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E7E1B3-BB11-75AE-C154-05334BCB6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959929"/>
            <a:ext cx="6172200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A284576-58F4-8AF8-4FFA-007FB6B257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5518611"/>
            <a:ext cx="61722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9C46712-CB28-F581-AD84-F26880A2C7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848203"/>
            <a:ext cx="6172200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09BB1C5-83A9-389F-060F-5169694E3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6412005"/>
            <a:ext cx="61722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B07DE63-B085-7947-0034-8B56B46390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741597"/>
            <a:ext cx="6172200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AC58CA-BE9E-9ABC-8AD7-87AF7B16D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2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/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84CB3F-0EFB-DE34-2949-B70243104501}"/>
              </a:ext>
            </a:extLst>
          </p:cNvPr>
          <p:cNvSpPr/>
          <p:nvPr userDrawn="1"/>
        </p:nvSpPr>
        <p:spPr>
          <a:xfrm>
            <a:off x="9578961" y="87406"/>
            <a:ext cx="5051442" cy="8149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78958" y="82799"/>
            <a:ext cx="5051442" cy="814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408353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737945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6715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671558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B81F689-634B-5266-7548-9114B344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4047582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8C45F-255C-D05F-FDEA-8F398398B9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4377174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45D7400D-19A0-2E3B-1702-66EF61F22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5702968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52489E-6D77-F1AD-7EFA-D6F7C7ACE9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6032560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F5CD718-F92E-8A4A-F4A6-F697D431E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2100" y="2408353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6D43D5E-0E95-80C6-84B5-8124653704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72100" y="2737945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0D7A44A-5184-0105-6DBE-1A244720F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72100" y="4047582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8C53F9F-A92A-8497-5227-8AF495B07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72100" y="4377174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9FDCB23-90D4-9785-728A-3B01755998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72100" y="5702968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EFE32A-ECAB-52E2-A799-ABE7DD09F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72100" y="6032560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EFEECC-3703-9934-C2A3-0E68BBB43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  <p15:guide id="11" pos="5808" userDrawn="1">
          <p15:clr>
            <a:srgbClr val="FBAE40"/>
          </p15:clr>
        </p15:guide>
        <p15:guide id="12" pos="63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E727D1-CF57-5AC9-65C9-CA7CE0CFD299}"/>
              </a:ext>
            </a:extLst>
          </p:cNvPr>
          <p:cNvSpPr/>
          <p:nvPr userDrawn="1"/>
        </p:nvSpPr>
        <p:spPr>
          <a:xfrm>
            <a:off x="-1" y="0"/>
            <a:ext cx="6849979" cy="822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C1B1B-33C5-BF8D-F643-8B49E66655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3171441"/>
            <a:ext cx="2612301" cy="21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95CDE-1AC6-49ED-46D2-26D77A2A03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087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0B7A08-35E7-F5ED-F325-2E61BBF41BB3}"/>
              </a:ext>
            </a:extLst>
          </p:cNvPr>
          <p:cNvSpPr/>
          <p:nvPr userDrawn="1"/>
        </p:nvSpPr>
        <p:spPr>
          <a:xfrm>
            <a:off x="0" y="-1"/>
            <a:ext cx="14630400" cy="80467"/>
          </a:xfrm>
          <a:prstGeom prst="rect">
            <a:avLst/>
          </a:prstGeom>
          <a:solidFill>
            <a:srgbClr val="0F3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3325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811" r:id="rId3"/>
    <p:sldLayoutId id="2147483770" r:id="rId4"/>
    <p:sldLayoutId id="2147483771" r:id="rId5"/>
    <p:sldLayoutId id="2147483773" r:id="rId6"/>
    <p:sldLayoutId id="2147483774" r:id="rId7"/>
    <p:sldLayoutId id="2147483806" r:id="rId8"/>
    <p:sldLayoutId id="2147483775" r:id="rId9"/>
    <p:sldLayoutId id="2147483777" r:id="rId10"/>
    <p:sldLayoutId id="2147483779" r:id="rId11"/>
    <p:sldLayoutId id="2147483780" r:id="rId12"/>
    <p:sldLayoutId id="2147483781" r:id="rId13"/>
    <p:sldLayoutId id="2147483784" r:id="rId14"/>
    <p:sldLayoutId id="2147483785" r:id="rId15"/>
    <p:sldLayoutId id="2147483788" r:id="rId16"/>
    <p:sldLayoutId id="2147483790" r:id="rId17"/>
    <p:sldLayoutId id="2147483791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8" r:id="rId31"/>
    <p:sldLayoutId id="2147483805" r:id="rId32"/>
    <p:sldLayoutId id="2147483852" r:id="rId33"/>
    <p:sldLayoutId id="2147483854" r:id="rId34"/>
    <p:sldLayoutId id="2147483855" r:id="rId35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65" indent="-142865" algn="l" defTabSz="1097192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6913" indent="-2365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4588" indent="-2238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4963" indent="-2238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E10F8-434C-E412-1371-5FABA173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79" y="3499943"/>
            <a:ext cx="9250070" cy="12297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53836-448A-F9B1-9D15-816BEA98E3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7206147"/>
            <a:ext cx="2612301" cy="21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800BA-4648-3991-E0D3-9E8E43B054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1" y="7208375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3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3" r:id="rId5"/>
    <p:sldLayoutId id="2147483741" r:id="rId6"/>
    <p:sldLayoutId id="2147483742" r:id="rId7"/>
    <p:sldLayoutId id="2147483850" r:id="rId8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ebapps.emerson.com/wrproductselecto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hyperlink" Target="http://copeland.com/WRConnec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climate.emerson.com/en-us/brands/white-rodgers/professional-trainin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EFB668-CF73-0831-09F8-65C869CC7512}"/>
              </a:ext>
            </a:extLst>
          </p:cNvPr>
          <p:cNvSpPr/>
          <p:nvPr/>
        </p:nvSpPr>
        <p:spPr>
          <a:xfrm>
            <a:off x="0" y="0"/>
            <a:ext cx="6849978" cy="8229600"/>
          </a:xfrm>
          <a:prstGeom prst="rect">
            <a:avLst/>
          </a:prstGeom>
          <a:solidFill>
            <a:srgbClr val="0F3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69C9F6-F5A8-0558-40F3-6A858EC08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White-Rodgers</a:t>
            </a:r>
          </a:p>
          <a:p>
            <a:r>
              <a:rPr lang="en-US"/>
              <a:t>Universal 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9CB1D-54B6-BCC4-F811-536C2B895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effectLst/>
                <a:latin typeface="Arial" panose="020B0604020202020204" pitchFamily="34" charset="0"/>
              </a:rPr>
              <a:t>Product Training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25112F-E3FC-02D2-1356-4EA251DD16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68" y="5896692"/>
            <a:ext cx="2285999" cy="208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4AA99-8CF0-507B-CEA6-5922E9E5B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68" y="3018556"/>
            <a:ext cx="2285999" cy="184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00C568-CF7C-3493-954F-274680DE4425}"/>
                  </a:ext>
                </a:extLst>
              </p14:cNvPr>
              <p14:cNvContentPartPr/>
              <p14:nvPr/>
            </p14:nvContentPartPr>
            <p14:xfrm>
              <a:off x="6908880" y="-385173"/>
              <a:ext cx="18661" cy="18661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00C568-CF7C-3493-954F-274680DE44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5830" y="-518466"/>
                <a:ext cx="1866100" cy="282581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Placeholder 5" descr="A person loading a van into a house&#10;&#10;Description automatically generated">
            <a:extLst>
              <a:ext uri="{FF2B5EF4-FFF2-40B4-BE49-F238E27FC236}">
                <a16:creationId xmlns:a16="http://schemas.microsoft.com/office/drawing/2014/main" id="{237E002D-5265-FE6B-DFFA-03A607F832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977" y="0"/>
            <a:ext cx="7780421" cy="82296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F044282-3C47-D2EF-BBA0-8199AE8D091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6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0C6C29-ED6C-409D-8D40-658A6094C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/>
              <a:t>Quick Reference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7D7C7-1A69-BF3F-8938-5097625C3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4" name="Picture 13" descr="A close-up of a chart&#10;&#10;Description automatically generated">
            <a:extLst>
              <a:ext uri="{FF2B5EF4-FFF2-40B4-BE49-F238E27FC236}">
                <a16:creationId xmlns:a16="http://schemas.microsoft.com/office/drawing/2014/main" id="{967C616B-3ADD-2156-B8E4-57AEAE273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"/>
          <a:stretch/>
        </p:blipFill>
        <p:spPr>
          <a:xfrm>
            <a:off x="6669024" y="820139"/>
            <a:ext cx="2532070" cy="6805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E0E1D3BF-A22A-219A-96B4-39506E2E8FA4}"/>
              </a:ext>
            </a:extLst>
          </p:cNvPr>
          <p:cNvSpPr txBox="1">
            <a:spLocks/>
          </p:cNvSpPr>
          <p:nvPr/>
        </p:nvSpPr>
        <p:spPr>
          <a:xfrm>
            <a:off x="549275" y="1989505"/>
            <a:ext cx="5034661" cy="2978192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accent4"/>
                </a:solidFill>
              </a:rPr>
              <a:t>The visor card gives you a quick reference to top products with listed features.</a:t>
            </a:r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E21E49D4-5961-2698-2C9E-781868736BBA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6058" y="335056"/>
            <a:ext cx="4820118" cy="75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3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9E105C-4244-DB19-AE41-5CFDDA5D49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0" y="2331720"/>
            <a:ext cx="6172200" cy="2978192"/>
          </a:xfrm>
        </p:spPr>
        <p:txBody>
          <a:bodyPr/>
          <a:lstStyle/>
          <a:p>
            <a:pPr defTabSz="411448">
              <a:spcBef>
                <a:spcPts val="600"/>
              </a:spcBef>
            </a:pPr>
            <a:r>
              <a:rPr lang="en-US" sz="2000" b="1" dirty="0">
                <a:solidFill>
                  <a:schemeClr val="accent1"/>
                </a:solidFill>
                <a:latin typeface="Arial"/>
                <a:ea typeface="Noto Sans"/>
                <a:cs typeface="Arial"/>
              </a:rPr>
              <a:t>Your on-the-go resource for:</a:t>
            </a:r>
            <a:endParaRPr lang="en-US" sz="2000" b="1" dirty="0">
              <a:solidFill>
                <a:schemeClr val="accent1"/>
              </a:solidFill>
              <a:latin typeface="Arial"/>
              <a:ea typeface="Noto Sans Light" panose="020B0402040504020204" pitchFamily="34" charset="0"/>
              <a:cs typeface="Arial"/>
            </a:endParaRPr>
          </a:p>
          <a:p>
            <a:pPr marL="214122" indent="-214122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Complete cross reference</a:t>
            </a:r>
          </a:p>
          <a:p>
            <a:pPr marL="214122" indent="-214122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Product information and spec sheets</a:t>
            </a:r>
          </a:p>
          <a:p>
            <a:pPr marL="214122" indent="-214122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Installation information and videos</a:t>
            </a:r>
          </a:p>
          <a:p>
            <a:pPr marL="214122" indent="-214122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Wiring diagrams</a:t>
            </a:r>
          </a:p>
          <a:p>
            <a:pPr marL="214122" indent="-214122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Select product by features</a:t>
            </a:r>
          </a:p>
          <a:p>
            <a:pPr marL="214122" indent="-214122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Priority technical support </a:t>
            </a:r>
          </a:p>
          <a:p>
            <a:pPr defTabSz="411448">
              <a:spcBef>
                <a:spcPts val="600"/>
              </a:spcBef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Noto Sans Light" panose="020B0402040504020204" pitchFamily="34" charset="0"/>
              <a:cs typeface="Arial" panose="020B0604020202020204" pitchFamily="34" charset="0"/>
            </a:endParaRPr>
          </a:p>
          <a:p>
            <a:pPr defTabSz="411448">
              <a:spcBef>
                <a:spcPts val="600"/>
              </a:spcBef>
            </a:pPr>
            <a:r>
              <a:rPr lang="en-US" sz="2000" b="1" dirty="0">
                <a:solidFill>
                  <a:schemeClr val="accent1"/>
                </a:solidFill>
                <a:latin typeface="Arial"/>
                <a:ea typeface="Noto Sans Med" panose="020B0502040504020204" pitchFamily="34" charset="0"/>
                <a:cs typeface="Arial"/>
              </a:rPr>
              <a:t>WR Mobile App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Noto Sans Med" panose="020B0502040504020204" pitchFamily="34" charset="0"/>
                <a:cs typeface="Arial"/>
              </a:rPr>
            </a:b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Search for “WR Mobile” in both Apple </a:t>
            </a:r>
            <a:b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</a:b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and Google Play Stores</a:t>
            </a:r>
          </a:p>
          <a:p>
            <a:pPr defTabSz="411448">
              <a:spcBef>
                <a:spcPts val="600"/>
              </a:spcBef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 defTabSz="411448">
              <a:spcBef>
                <a:spcPts val="600"/>
              </a:spcBef>
            </a:pPr>
            <a:r>
              <a:rPr lang="en-US" sz="2000" b="1" dirty="0">
                <a:solidFill>
                  <a:schemeClr val="accent1"/>
                </a:solidFill>
                <a:latin typeface="Arial"/>
                <a:ea typeface="Noto Sans Med" panose="020B0502040504020204" pitchFamily="34" charset="0"/>
                <a:cs typeface="Arial"/>
              </a:rPr>
              <a:t>Desktop Version</a:t>
            </a:r>
            <a:br>
              <a:rPr lang="en-US" sz="2000" b="1" dirty="0">
                <a:solidFill>
                  <a:srgbClr val="000000"/>
                </a:solidFill>
                <a:latin typeface="Arial"/>
                <a:ea typeface="Noto Sans Med" panose="020B0502040504020204" pitchFamily="34" charset="0"/>
                <a:cs typeface="Arial"/>
              </a:rPr>
            </a:br>
            <a:r>
              <a:rPr lang="en-US" sz="2000" dirty="0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Access the online version </a:t>
            </a:r>
            <a:r>
              <a:rPr lang="en-US" sz="2000" dirty="0">
                <a:solidFill>
                  <a:schemeClr val="accent4"/>
                </a:solidFill>
                <a:latin typeface="Arial"/>
                <a:ea typeface="Noto Sans Light" panose="020B040204050402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2000" dirty="0">
              <a:solidFill>
                <a:schemeClr val="accent4"/>
              </a:solidFill>
              <a:latin typeface="Arial"/>
              <a:ea typeface="Noto Sans Light" panose="020B0402040504020204" pitchFamily="34" charset="0"/>
              <a:cs typeface="Arial"/>
            </a:endParaRPr>
          </a:p>
          <a:p>
            <a:pPr defTabSz="411448">
              <a:spcBef>
                <a:spcPts val="600"/>
              </a:spcBef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75901-C0EB-1267-5C0C-63409231F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4000"/>
              <a:t>Comprehensive Cross Reference &amp; Product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546FA-29B9-B875-37F0-E2A1664E44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600"/>
              <a:t>Find the right part while on the job.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27A95-3FF3-F23C-463B-0BA258DD7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290F3B-4F23-4C1A-3188-3615EF4C57C3}"/>
              </a:ext>
            </a:extLst>
          </p:cNvPr>
          <p:cNvGrpSpPr/>
          <p:nvPr/>
        </p:nvGrpSpPr>
        <p:grpSpPr>
          <a:xfrm>
            <a:off x="0" y="1763548"/>
            <a:ext cx="13819544" cy="6538926"/>
            <a:chOff x="0" y="3221238"/>
            <a:chExt cx="10777647" cy="50996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BC2D4-3C03-2695-E915-4447EE0CD016}"/>
                </a:ext>
              </a:extLst>
            </p:cNvPr>
            <p:cNvSpPr/>
            <p:nvPr/>
          </p:nvSpPr>
          <p:spPr bwMode="auto">
            <a:xfrm rot="16200000">
              <a:off x="-460125" y="4165427"/>
              <a:ext cx="4615543" cy="3695293"/>
            </a:xfrm>
            <a:prstGeom prst="rect">
              <a:avLst/>
            </a:prstGeom>
            <a:solidFill>
              <a:srgbClr val="475866">
                <a:alpha val="1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defTabSz="41144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0F0F0"/>
                </a:solidFill>
                <a:latin typeface="Arial" panose="020B0604020202020204" pitchFamily="34" charset="0"/>
                <a:ea typeface="Noto Sans Light" panose="020B0402040504020204" pitchFamily="34" charset="0"/>
              </a:endParaRPr>
            </a:p>
          </p:txBody>
        </p:sp>
        <p:pic>
          <p:nvPicPr>
            <p:cNvPr id="9" name="Picture 2" descr="Download on the App Store">
              <a:extLst>
                <a:ext uri="{FF2B5EF4-FFF2-40B4-BE49-F238E27FC236}">
                  <a16:creationId xmlns:a16="http://schemas.microsoft.com/office/drawing/2014/main" id="{DD49B5F3-AA94-2749-D198-C9CE85BBD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6265" y="5993224"/>
              <a:ext cx="928687" cy="31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Download from Google Play">
              <a:extLst>
                <a:ext uri="{FF2B5EF4-FFF2-40B4-BE49-F238E27FC236}">
                  <a16:creationId xmlns:a16="http://schemas.microsoft.com/office/drawing/2014/main" id="{2CB760B4-8875-B634-8744-2CB6AFC76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268" y="6430227"/>
              <a:ext cx="878681" cy="31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6">
              <a:extLst>
                <a:ext uri="{FF2B5EF4-FFF2-40B4-BE49-F238E27FC236}">
                  <a16:creationId xmlns:a16="http://schemas.microsoft.com/office/drawing/2014/main" id="{6F5E36A8-B85A-41EF-1477-25422D4FE750}"/>
                </a:ext>
              </a:extLst>
            </p:cNvPr>
            <p:cNvSpPr txBox="1">
              <a:spLocks/>
            </p:cNvSpPr>
            <p:nvPr/>
          </p:nvSpPr>
          <p:spPr>
            <a:xfrm>
              <a:off x="293950" y="3986851"/>
              <a:ext cx="1542891" cy="1065932"/>
            </a:xfrm>
            <a:prstGeom prst="rect">
              <a:avLst/>
            </a:prstGeom>
          </p:spPr>
          <p:txBody>
            <a:bodyPr wrap="square" anchor="t">
              <a:noAutofit/>
            </a:bodyPr>
            <a:lstStyle>
              <a:lvl1pPr marL="225425" indent="-225425" algn="l" defTabSz="146304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Font typeface="Arial" panose="020B0604020202020204" pitchFamily="34" charset="0"/>
                <a:buChar char="•"/>
                <a:tabLst>
                  <a:tab pos="225425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87338" algn="l" defTabSz="146304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5425" algn="l" defTabSz="146304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4125" indent="-277813" algn="l" defTabSz="146304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1463" indent="-227013" algn="l" defTabSz="146304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Font typeface="Arial" panose="020B060402020202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23360" indent="-365760" algn="l" defTabSz="14630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14630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14630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14630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097280">
                <a:spcBef>
                  <a:spcPts val="226"/>
                </a:spcBef>
                <a:spcAft>
                  <a:spcPts val="226"/>
                </a:spcAft>
                <a:buClr>
                  <a:srgbClr val="FFFFFF">
                    <a:lumMod val="50000"/>
                  </a:srgbClr>
                </a:buClr>
                <a:buNone/>
                <a:tabLst>
                  <a:tab pos="169069" algn="l"/>
                </a:tabLst>
              </a:pPr>
              <a:r>
                <a:rPr lang="en-US" sz="1600" b="1">
                  <a:solidFill>
                    <a:srgbClr val="000000"/>
                  </a:solidFill>
                  <a:latin typeface="Arial" panose="020B0604020202020204" pitchFamily="34" charset="0"/>
                  <a:ea typeface="Noto Sans Light" panose="020B0402040504020204" pitchFamily="34" charset="0"/>
                </a:rPr>
                <a:t>Search by OEM, Competitor and White-Rodgers part numbers.</a:t>
              </a:r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1FBBC19-E639-2976-2897-2DD438E89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709" y="3221238"/>
              <a:ext cx="4249271" cy="50916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FF399F-9866-EF60-2249-7CA16891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3569" y="6907647"/>
              <a:ext cx="1034078" cy="1034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33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759C-94B6-13B5-4635-803EE06A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Heating Controls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13274-9CF4-32FD-844D-B16B3115ECD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9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91A4B3-4F12-50D9-8235-99CD8CA7C0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437330"/>
            <a:ext cx="6553200" cy="756894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Single Stage Furnace Control </a:t>
            </a:r>
          </a:p>
          <a:p>
            <a:r>
              <a:rPr lang="en-US" sz="2000" b="1">
                <a:solidFill>
                  <a:schemeClr val="accent2"/>
                </a:solidFill>
                <a:latin typeface="Arial"/>
                <a:cs typeface="Arial"/>
              </a:rPr>
              <a:t>50M56X-843</a:t>
            </a:r>
            <a:endParaRPr lang="en-US" sz="2000" b="1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389E5-6036-8432-0E84-48F44F37DE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1999" y="3702798"/>
            <a:ext cx="7066767" cy="3764802"/>
          </a:xfrm>
        </p:spPr>
        <p:txBody>
          <a:bodyPr/>
          <a:lstStyle/>
          <a:p>
            <a:pPr marL="178594" indent="-178594" eaLnBrk="0" fontAlgn="base" hangingPunct="0">
              <a:lnSpc>
                <a:spcPct val="105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b="1">
                <a:ea typeface="Noto Sans"/>
              </a:rPr>
              <a:t>Replaces over 550 </a:t>
            </a:r>
            <a:r>
              <a:rPr lang="en-US" sz="2000">
                <a:ea typeface="Noto Sans"/>
              </a:rPr>
              <a:t>part numbers ​​for both PSC &amp; </a:t>
            </a:r>
            <a:r>
              <a:rPr lang="en-US" sz="2000" err="1">
                <a:ea typeface="Noto Sans"/>
              </a:rPr>
              <a:t>ECMx</a:t>
            </a:r>
            <a:r>
              <a:rPr lang="en-US" sz="2000">
                <a:ea typeface="Noto Sans"/>
              </a:rPr>
              <a:t> blower motors</a:t>
            </a:r>
          </a:p>
          <a:p>
            <a:pPr marL="178594" indent="-178594" eaLnBrk="0" fontAlgn="base" hangingPunct="0">
              <a:lnSpc>
                <a:spcPct val="105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>
                <a:ea typeface="Noto Sans"/>
              </a:rPr>
              <a:t>Direct plug-in of OEM harnesses, no additional harnesses required​​</a:t>
            </a:r>
          </a:p>
          <a:p>
            <a:pPr marL="178594" indent="-178594" eaLnBrk="0" fontAlgn="base" hangingPunct="0">
              <a:lnSpc>
                <a:spcPct val="105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/>
              <a:t>120v </a:t>
            </a:r>
            <a:r>
              <a:rPr lang="en-US" sz="2000" err="1"/>
              <a:t>HotRod</a:t>
            </a:r>
            <a:r>
              <a:rPr lang="en-US" sz="2000"/>
              <a:t> Ignitor included for upgrading 80v applications</a:t>
            </a:r>
          </a:p>
          <a:p>
            <a:pPr marL="178594" indent="-178594" eaLnBrk="0" fontAlgn="base" hangingPunct="0">
              <a:lnSpc>
                <a:spcPct val="105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/>
              <a:t>Digital display provides alternate method to configure &amp; diagnose</a:t>
            </a:r>
          </a:p>
          <a:p>
            <a:pPr marL="178594" indent="-178594" eaLnBrk="0" fontAlgn="base" hangingPunct="0">
              <a:lnSpc>
                <a:spcPct val="105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/>
              <a:t>Detachable thermostat bus connector for easy wiring</a:t>
            </a:r>
          </a:p>
          <a:p>
            <a:pPr marL="178594" indent="-178594" eaLnBrk="0" fontAlgn="base" hangingPunct="0">
              <a:lnSpc>
                <a:spcPct val="105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/>
              <a:t>Flame current readout on digital display or use of test pins​​</a:t>
            </a:r>
          </a:p>
        </p:txBody>
      </p:sp>
      <p:pic>
        <p:nvPicPr>
          <p:cNvPr id="10" name="Content Placeholder 9" descr="A close-up of a device&#10;&#10;Description automatically generated">
            <a:extLst>
              <a:ext uri="{FF2B5EF4-FFF2-40B4-BE49-F238E27FC236}">
                <a16:creationId xmlns:a16="http://schemas.microsoft.com/office/drawing/2014/main" id="{F3562755-57E6-631A-D34E-3DEBC97A2945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560" y="1752600"/>
            <a:ext cx="5299479" cy="5715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EF1B8-8B12-332E-3858-9C58876FB0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>
                <a:latin typeface="Georgia"/>
                <a:cs typeface="Arial"/>
              </a:rPr>
              <a:t>Universal Integrated Furnace Control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2AA39-85B0-2DA3-862B-7B86B4365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Simple configuration and diagnostics with White-Rodgers Connect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ECB8B-A88F-10CA-0274-E005D6E9B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27AAC02F-C05F-F18D-E333-7FA21369A3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0" y="636906"/>
            <a:ext cx="1741379" cy="4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8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86593-79A6-4428-0965-559646D64945}"/>
              </a:ext>
            </a:extLst>
          </p:cNvPr>
          <p:cNvGrpSpPr/>
          <p:nvPr/>
        </p:nvGrpSpPr>
        <p:grpSpPr>
          <a:xfrm>
            <a:off x="8683933" y="2790055"/>
            <a:ext cx="4354150" cy="4043823"/>
            <a:chOff x="8683933" y="1967365"/>
            <a:chExt cx="4211974" cy="39117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247E8B-E5A8-C9F5-F9AA-342876A887D7}"/>
                </a:ext>
              </a:extLst>
            </p:cNvPr>
            <p:cNvGrpSpPr/>
            <p:nvPr/>
          </p:nvGrpSpPr>
          <p:grpSpPr>
            <a:xfrm>
              <a:off x="8683933" y="1967365"/>
              <a:ext cx="4211974" cy="3911780"/>
              <a:chOff x="3541590" y="3077937"/>
              <a:chExt cx="6066400" cy="5634039"/>
            </a:xfrm>
          </p:grpSpPr>
          <p:pic>
            <p:nvPicPr>
              <p:cNvPr id="10" name="Picture 9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8D29A1AC-D0F4-2F24-A713-00CF5CBBB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97067" y="3086396"/>
                <a:ext cx="2810923" cy="5621846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Graphical user interface, text, application, chat or text message&#10;&#10;Description automatically generated">
                <a:extLst>
                  <a:ext uri="{FF2B5EF4-FFF2-40B4-BE49-F238E27FC236}">
                    <a16:creationId xmlns:a16="http://schemas.microsoft.com/office/drawing/2014/main" id="{84B78E9C-2CCF-E0A6-C711-FADDDC643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41590" y="3077937"/>
                <a:ext cx="2810923" cy="5634039"/>
              </a:xfrm>
              <a:prstGeom prst="rect">
                <a:avLst/>
              </a:prstGeom>
              <a:noFill/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4DAAD-51E8-3926-D72C-4530FCB0E2FC}"/>
                </a:ext>
              </a:extLst>
            </p:cNvPr>
            <p:cNvSpPr/>
            <p:nvPr/>
          </p:nvSpPr>
          <p:spPr>
            <a:xfrm>
              <a:off x="9108285" y="5264603"/>
              <a:ext cx="1078637" cy="4261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1448"/>
              <a:endParaRPr lang="en-US" sz="162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AF2EA2-B273-0D8D-8986-A8EAD4F884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437330"/>
            <a:ext cx="6821214" cy="756894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Near-field communication (NFC) allows your mobile device to communicate with a compatible White-Rodgers control.</a:t>
            </a:r>
            <a:endParaRPr lang="en-US" sz="2000" u="sng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03AAA-01C0-D6E4-6454-0B8FFC21E7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1999" y="3702798"/>
            <a:ext cx="6553201" cy="3764802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Quick configuration without power, prior to install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Configure using preloaded OEM settings or customize module configurations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Diagnose fault codes &amp; troubleshoot confidently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View status &amp; details about the control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No-Wi-Fi or login required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49A31-4695-88D5-1798-F5108AD13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White-Rodgers Connect App Speeds Up Installs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06C8E7-C6E7-BA5C-78AA-B095E90B47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822894">
              <a:lnSpc>
                <a:spcPct val="100000"/>
              </a:lnSpc>
              <a:spcBef>
                <a:spcPts val="900"/>
              </a:spcBef>
              <a:spcAft>
                <a:spcPts val="226"/>
              </a:spcAft>
              <a:buClr>
                <a:srgbClr val="000000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Configure, Diagnose, Troubleshoot from your smartphone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395F6-D727-C38B-1E01-F81E8D515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1B0BB-871A-58D8-FB31-CD442A3B9203}"/>
              </a:ext>
            </a:extLst>
          </p:cNvPr>
          <p:cNvSpPr txBox="1"/>
          <p:nvPr/>
        </p:nvSpPr>
        <p:spPr>
          <a:xfrm>
            <a:off x="9325416" y="7725321"/>
            <a:ext cx="29290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48"/>
            <a:r>
              <a:rPr lang="en-US" sz="1050" i="1">
                <a:solidFill>
                  <a:srgbClr val="000000"/>
                </a:solidFill>
                <a:latin typeface="Arial" panose="020B0604020202020204" pitchFamily="34" charset="0"/>
              </a:rPr>
              <a:t>For more info visit </a:t>
            </a:r>
            <a:r>
              <a:rPr lang="en-US" sz="1050" i="1">
                <a:solidFill>
                  <a:srgbClr val="1D3BF5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Copeland.</a:t>
            </a:r>
            <a:r>
              <a:rPr lang="en-US" sz="1050" i="1">
                <a:solidFill>
                  <a:srgbClr val="0047FA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com/WRConnect</a:t>
            </a:r>
            <a:endParaRPr lang="en-US" sz="1050" i="1">
              <a:solidFill>
                <a:srgbClr val="0047FA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D2033C6-8A09-771A-0350-BBF9C4056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859" y="6065948"/>
            <a:ext cx="3563178" cy="2163652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C6D69DC8-3E33-983F-48A2-16B3A3EBD5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0" y="636906"/>
            <a:ext cx="1741379" cy="4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5F49A7-5A13-20BA-DA46-ABFC7877C0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1" y="3126775"/>
            <a:ext cx="4582508" cy="1525803"/>
          </a:xfrm>
        </p:spPr>
        <p:txBody>
          <a:bodyPr lIns="0" tIns="0" rIns="0" bIns="0" anchor="t">
            <a:noAutofit/>
          </a:bodyPr>
          <a:lstStyle/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Noto Sans"/>
                <a:cs typeface="Arial"/>
              </a:rPr>
              <a:t>Replaces over 325 </a:t>
            </a:r>
            <a:r>
              <a:rPr lang="en-US" sz="2000">
                <a:latin typeface="Arial"/>
                <a:ea typeface="Noto Sans"/>
                <a:cs typeface="Arial"/>
              </a:rPr>
              <a:t>HSI part numbers that use 24V, 120V or 240V ignitors.</a:t>
            </a:r>
            <a:endParaRPr lang="en-US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Controls an inducer motor and monitors a pressure switch.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A47BB-B7CD-8487-23DC-FBD4C57A1F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Hot Surface Ignition Module </a:t>
            </a:r>
          </a:p>
          <a:p>
            <a:r>
              <a:rPr lang="en-US" sz="2000" b="1">
                <a:solidFill>
                  <a:schemeClr val="accent2"/>
                </a:solidFill>
                <a:latin typeface="Arial"/>
                <a:cs typeface="Arial"/>
              </a:rPr>
              <a:t>50E47U-843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76B4D-7F73-B90F-14A8-0DE3DDE45F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2000" y="5994349"/>
            <a:ext cx="4740925" cy="15258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ea typeface="Noto Sans"/>
              </a:rPr>
              <a:t>Replaces over 1,000</a:t>
            </a:r>
            <a:r>
              <a:rPr lang="en-US" sz="2000">
                <a:ea typeface="Noto Sans"/>
              </a:rPr>
              <a:t> part numbers for intermittent pilot &amp; direct spark ignition.</a:t>
            </a:r>
          </a:p>
          <a:p>
            <a:pPr marL="285750" indent="-28575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/>
              <a:t>Rajah &amp; spade spark terminals on-board eliminate the need for an external adapter.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F31B1A-E5CD-4A04-8B72-BBA65EFE7B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3" y="5196249"/>
            <a:ext cx="6172198" cy="652076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solidFill>
                  <a:schemeClr val="accent2"/>
                </a:solidFill>
              </a:rPr>
              <a:t>All-Spark Ignition Module </a:t>
            </a:r>
          </a:p>
          <a:p>
            <a:pPr marL="0" indent="0">
              <a:buNone/>
            </a:pPr>
            <a:r>
              <a:rPr lang="en-US" sz="2000" b="1">
                <a:solidFill>
                  <a:schemeClr val="accent2"/>
                </a:solidFill>
              </a:rPr>
              <a:t>50D50U-843</a:t>
            </a:r>
            <a:endParaRPr lang="en-US" sz="2000" b="1" u="sng">
              <a:solidFill>
                <a:schemeClr val="accent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B33CC2-E6F6-E221-B770-59A8E0364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>
                <a:latin typeface="Georgia"/>
                <a:cs typeface="Arial"/>
              </a:rPr>
              <a:t>Universal Non-Integrated Ignition Modules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06F8CA-271E-4FD0-25F9-292BB8249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600">
                <a:latin typeface="Arial"/>
                <a:cs typeface="Arial"/>
              </a:rPr>
              <a:t>Simple configuration and diagnostics with White-Rodgers Connect</a:t>
            </a:r>
            <a:endParaRPr lang="en-US" sz="16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824FB7-76B3-CC9B-C5BA-01D2367AD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1823259C-0C00-C006-FFD1-25BD0A323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979" y="1294674"/>
            <a:ext cx="6841042" cy="3165612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67CF30-9CC0-9941-E107-0D4808C084D9}"/>
              </a:ext>
            </a:extLst>
          </p:cNvPr>
          <p:cNvSpPr txBox="1">
            <a:spLocks/>
          </p:cNvSpPr>
          <p:nvPr/>
        </p:nvSpPr>
        <p:spPr>
          <a:xfrm>
            <a:off x="6200343" y="4140511"/>
            <a:ext cx="4740926" cy="38500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745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188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5571" indent="-147836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368" indent="-139899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03102" indent="-139899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90836" indent="-147836" algn="l" defTabSz="685745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88"/>
              </a:spcAft>
              <a:buClr>
                <a:schemeClr val="tx1"/>
              </a:buClr>
              <a:buFont typeface="System Font Regular"/>
              <a:buChar char="⎯"/>
              <a:tabLst/>
              <a:defRPr sz="87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799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71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44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18" indent="-171436" algn="l" defTabSz="68574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75"/>
              </a:spcBef>
            </a:pPr>
            <a:r>
              <a:rPr lang="en-US" sz="2000" b="1">
                <a:solidFill>
                  <a:schemeClr val="accent2"/>
                </a:solidFill>
                <a:latin typeface="Arial"/>
                <a:cs typeface="Arial"/>
              </a:rPr>
              <a:t>Ignition Module Features</a:t>
            </a:r>
            <a:endParaRPr lang="en-US" sz="2000">
              <a:latin typeface="Arial"/>
              <a:cs typeface="Arial"/>
            </a:endParaRPr>
          </a:p>
          <a:p>
            <a:pPr marL="178435" indent="-178435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Transfer control wiring before removing the existing control with the easy-install harness.</a:t>
            </a:r>
            <a:endParaRPr lang="en-US" sz="2000"/>
          </a:p>
          <a:p>
            <a:pPr marL="178435" indent="-178435">
              <a:lnSpc>
                <a:spcPct val="105000"/>
              </a:lnSpc>
              <a:spcBef>
                <a:spcPts val="45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Digital display provides alternate 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method to configure, diagnose and check real-time operation status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&amp; flame current (50E47U-843 only).</a:t>
            </a:r>
          </a:p>
          <a:p>
            <a:pPr marL="178435" indent="-178435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Use F67-8535 to maintain temperature without an external thermostat for infrared &amp; tube heaters.</a:t>
            </a:r>
          </a:p>
          <a:p>
            <a:pPr marL="178435" indent="-178435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52BECB8-CF1E-185D-27BF-FC82BFE690D0}"/>
              </a:ext>
            </a:extLst>
          </p:cNvPr>
          <p:cNvSpPr txBox="1">
            <a:spLocks/>
          </p:cNvSpPr>
          <p:nvPr/>
        </p:nvSpPr>
        <p:spPr>
          <a:xfrm>
            <a:off x="11659104" y="4140511"/>
            <a:ext cx="2561393" cy="3636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b="1" kern="100">
                <a:latin typeface="+mn-lt"/>
                <a:ea typeface="Calibri" panose="020F0502020204030204" pitchFamily="34" charset="0"/>
                <a:cs typeface="Arial Hebrew" pitchFamily="2" charset="-79"/>
              </a:rPr>
              <a:t>Applications</a:t>
            </a:r>
          </a:p>
          <a:p>
            <a:pPr marL="178435" indent="-178435">
              <a:spcBef>
                <a:spcPts val="3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Pool heaters</a:t>
            </a:r>
            <a:endParaRPr lang="en-US" sz="2000">
              <a:solidFill>
                <a:schemeClr val="tx1"/>
              </a:solidFill>
            </a:endParaRP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Water heaters</a:t>
            </a: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Unit heaters</a:t>
            </a: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Gas furnaces</a:t>
            </a: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Boilers</a:t>
            </a:r>
            <a:endParaRPr lang="en-US" sz="2000">
              <a:solidFill>
                <a:schemeClr val="tx1"/>
              </a:solidFill>
            </a:endParaRP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Cooking equipment</a:t>
            </a: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Laundry equipment</a:t>
            </a: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Packaged Units</a:t>
            </a:r>
          </a:p>
          <a:p>
            <a:pPr marL="178435" indent="-178435">
              <a:spcAft>
                <a:spcPts val="20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Infrared heaters</a:t>
            </a:r>
          </a:p>
        </p:txBody>
      </p:sp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A20A8BD5-F703-270D-4524-C6F519E30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0" y="636906"/>
            <a:ext cx="1741379" cy="4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759E1F-B1FD-2209-9968-3016D978A2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329" y="2269322"/>
            <a:ext cx="1758844" cy="26926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587FA-E43A-E199-1C68-CF05D86E1E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7635" y="3440113"/>
            <a:ext cx="4511092" cy="2978150"/>
          </a:xfrm>
        </p:spPr>
        <p:txBody>
          <a:bodyPr/>
          <a:lstStyle/>
          <a:p>
            <a:r>
              <a:rPr lang="en-US" sz="2000" b="1" dirty="0"/>
              <a:t>Replaces 92 part numbers </a:t>
            </a:r>
            <a:r>
              <a:rPr lang="en-US" sz="2000" dirty="0"/>
              <a:t>on two-stage HSI systems with PSC blower motors for 80 or 120V ignitors.</a:t>
            </a:r>
          </a:p>
          <a:p>
            <a:r>
              <a:rPr lang="en-US" sz="2000" dirty="0"/>
              <a:t>Includes universal </a:t>
            </a:r>
            <a:r>
              <a:rPr lang="en-US" sz="2000" dirty="0" err="1"/>
              <a:t>HotRod</a:t>
            </a:r>
            <a:r>
              <a:rPr lang="en-US" sz="2000" dirty="0"/>
              <a:t> ignitor and Trane mounting bracket for upgrading 80V systems.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195A-1E41-99CE-E702-336EBD1D0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7635" y="2328863"/>
            <a:ext cx="4511092" cy="652462"/>
          </a:xfrm>
        </p:spPr>
        <p:txBody>
          <a:bodyPr/>
          <a:lstStyle/>
          <a:p>
            <a:r>
              <a:rPr lang="en-US" sz="2000" dirty="0"/>
              <a:t>Furnace Control for PSC Blower Motors</a:t>
            </a:r>
          </a:p>
          <a:p>
            <a:r>
              <a:rPr lang="en-US" sz="2000" b="1" dirty="0"/>
              <a:t>21M51U-843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E068D-E33C-75AF-80D2-D547556367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50566" y="3440113"/>
            <a:ext cx="4215461" cy="29781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Replaces 59 part numbers </a:t>
            </a:r>
            <a:r>
              <a:rPr lang="en-US" sz="2000" dirty="0"/>
              <a:t>on two-stage variable speed systems with 80V or 120V ignitors.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Includes universal </a:t>
            </a:r>
            <a:r>
              <a:rPr lang="en-US" sz="2000" dirty="0" err="1"/>
              <a:t>HotRod</a:t>
            </a:r>
            <a:r>
              <a:rPr lang="en-US" sz="2000" dirty="0"/>
              <a:t> ignitor for upgrading 80V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Provides proper signals to 5 different manufacturers ECMs.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32125-D9D5-DFAA-79A1-CA5505AD7B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50566" y="2328863"/>
            <a:ext cx="5001987" cy="652462"/>
          </a:xfrm>
        </p:spPr>
        <p:txBody>
          <a:bodyPr/>
          <a:lstStyle/>
          <a:p>
            <a:r>
              <a:rPr lang="en-US" sz="2000" dirty="0"/>
              <a:t>Furnace Control for Variable Speed Motors      </a:t>
            </a:r>
          </a:p>
          <a:p>
            <a:r>
              <a:rPr lang="en-US" sz="2000" b="1" dirty="0"/>
              <a:t>21V51U-843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Universal Two-Stage Integrated Furnace Controls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CB3162-F533-937B-4460-B80C7651C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328863"/>
            <a:ext cx="1443106" cy="25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8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195A-1E41-99CE-E702-336EBD1D0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Non-Integrated Furnace Electronic Fan Timer </a:t>
            </a:r>
          </a:p>
          <a:p>
            <a:r>
              <a:rPr lang="en-US" sz="2000" b="1">
                <a:solidFill>
                  <a:schemeClr val="accent2"/>
                </a:solidFill>
              </a:rPr>
              <a:t>50F06-843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FA3F19-EEBB-2BA8-CD89-79334D4139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214313" indent="-214313" eaLnBrk="0" fontAlgn="base" hangingPunct="0">
              <a:lnSpc>
                <a:spcPct val="105000"/>
              </a:lnSpc>
              <a:spcBef>
                <a:spcPts val="540"/>
              </a:spcBef>
              <a:buFont typeface="Arial" panose="020B0604020202020204" pitchFamily="34" charset="0"/>
              <a:buChar char="•"/>
            </a:pPr>
            <a:r>
              <a:rPr lang="en-US" sz="2000" b="1">
                <a:ea typeface="Noto Sans"/>
              </a:rPr>
              <a:t>Replaces over 160 </a:t>
            </a:r>
            <a:r>
              <a:rPr lang="en-US" sz="2000">
                <a:ea typeface="Noto Sans"/>
              </a:rPr>
              <a:t>part numbers. </a:t>
            </a:r>
          </a:p>
          <a:p>
            <a:pPr marL="214313" indent="-214313" eaLnBrk="0" fontAlgn="base" hangingPunct="0">
              <a:lnSpc>
                <a:spcPct val="105000"/>
              </a:lnSpc>
              <a:spcBef>
                <a:spcPts val="540"/>
              </a:spcBef>
              <a:buFont typeface="Arial" panose="020B0604020202020204" pitchFamily="34" charset="0"/>
              <a:buChar char="•"/>
            </a:pPr>
            <a:r>
              <a:rPr lang="en-US" sz="2000">
                <a:ea typeface="Noto Sans"/>
              </a:rPr>
              <a:t>Integrates with direct spark ignition, hot surface ignition and intelligent ignition controls.</a:t>
            </a:r>
          </a:p>
          <a:p>
            <a:pPr marL="214313" indent="-214313" eaLnBrk="0" fontAlgn="base" hangingPunct="0">
              <a:lnSpc>
                <a:spcPct val="105000"/>
              </a:lnSpc>
              <a:spcBef>
                <a:spcPts val="540"/>
              </a:spcBef>
              <a:buFont typeface="Arial" panose="020B0604020202020204" pitchFamily="34" charset="0"/>
              <a:buChar char="•"/>
            </a:pPr>
            <a:r>
              <a:rPr lang="en-US" sz="2000">
                <a:ea typeface="Noto Sans"/>
              </a:rPr>
              <a:t>Easy wiring – harnesses with terminal flags and terminals labeled to match multiple existing boards boards.</a:t>
            </a:r>
          </a:p>
          <a:p>
            <a:pPr marL="214313" indent="-214313" eaLnBrk="0" fontAlgn="base" hangingPunct="0">
              <a:lnSpc>
                <a:spcPct val="105000"/>
              </a:lnSpc>
              <a:spcBef>
                <a:spcPts val="540"/>
              </a:spcBef>
              <a:buFont typeface="Arial" panose="020B0604020202020204" pitchFamily="34" charset="0"/>
              <a:buChar char="•"/>
            </a:pPr>
            <a:r>
              <a:rPr lang="en-US" sz="2000">
                <a:ea typeface="Noto Sans"/>
              </a:rPr>
              <a:t>Simple diagnostics with tri-color LED and push-button fault recall &amp; clearing</a:t>
            </a:r>
            <a:r>
              <a:rPr lang="en-US" sz="2000"/>
              <a:t>​​.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>
                <a:latin typeface="Georgia"/>
                <a:cs typeface="Arial"/>
              </a:rPr>
              <a:t>Universal Electronic Fan Timer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8" name="Picture 17" descr="A close-up of a circuit board&#10;&#10;Description automatically generated">
            <a:extLst>
              <a:ext uri="{FF2B5EF4-FFF2-40B4-BE49-F238E27FC236}">
                <a16:creationId xmlns:a16="http://schemas.microsoft.com/office/drawing/2014/main" id="{C1373C21-F098-2D8A-F34C-EE9C2DA39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94" y="2176710"/>
            <a:ext cx="3450851" cy="48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4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D281836-4BA5-FC1B-A2F0-F886AFED8B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7635" y="3439485"/>
            <a:ext cx="4203585" cy="2978192"/>
          </a:xfrm>
        </p:spPr>
        <p:txBody>
          <a:bodyPr/>
          <a:lstStyle/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b="1" dirty="0">
                <a:ea typeface="Noto Sans"/>
              </a:rPr>
              <a:t>Replaces over 270 part numbers</a:t>
            </a:r>
            <a:r>
              <a:rPr lang="en-US" sz="2000" dirty="0">
                <a:ea typeface="Noto Sans"/>
              </a:rPr>
              <a:t>. ​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/>
              <a:t>Includes mounting brackets </a:t>
            </a:r>
            <a:br>
              <a:rPr lang="en-US" sz="2000" dirty="0"/>
            </a:br>
            <a:r>
              <a:rPr lang="en-US" sz="2000" dirty="0"/>
              <a:t>&amp; ceramic wire nuts.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/>
              <a:t>Upgrade from silicon carbide for longer life &amp; fewer callbacks.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/>
              <a:t>5-year limited warranty.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>
                <a:ea typeface="Noto Sans"/>
              </a:rPr>
              <a:t>Available in a 5-pack.</a:t>
            </a:r>
            <a:endParaRPr lang="en-US" sz="2000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927BC94-CDB1-753D-37AC-9913D683F2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7635" y="2328675"/>
            <a:ext cx="6172202" cy="652076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Universal </a:t>
            </a:r>
            <a:r>
              <a:rPr lang="en-US" sz="2000" err="1">
                <a:solidFill>
                  <a:schemeClr val="accent2"/>
                </a:solidFill>
              </a:rPr>
              <a:t>HotRod</a:t>
            </a:r>
            <a:r>
              <a:rPr lang="en-US" sz="2000">
                <a:solidFill>
                  <a:schemeClr val="accent2"/>
                </a:solidFill>
              </a:rPr>
              <a:t> Ignitors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21D64-2, 21D64-44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476F5BA2-7ABB-730A-80FC-B26CC04007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50567" y="3439484"/>
            <a:ext cx="3813890" cy="3985449"/>
          </a:xfrm>
        </p:spPr>
        <p:txBody>
          <a:bodyPr/>
          <a:lstStyle/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Noto Sans"/>
              </a:rPr>
              <a:t>Bend and or cut to r</a:t>
            </a:r>
            <a:r>
              <a:rPr lang="en-US" sz="2000" b="1" dirty="0">
                <a:ea typeface="Noto Sans"/>
              </a:rPr>
              <a:t>eplace over 150 part numbers.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/>
              <a:t>Protective sleeve included with detailed bend instructions.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>
                <a:ea typeface="Noto Sans"/>
              </a:rPr>
              <a:t>High temperature rod withstands 2,200 </a:t>
            </a:r>
            <a:r>
              <a:rPr lang="en-US" sz="2000" baseline="30000" dirty="0" err="1">
                <a:ea typeface="Noto Sans"/>
              </a:rPr>
              <a:t>o</a:t>
            </a:r>
            <a:r>
              <a:rPr lang="en-US" sz="2000" dirty="0" err="1">
                <a:ea typeface="Noto Sans"/>
              </a:rPr>
              <a:t>F</a:t>
            </a:r>
            <a:r>
              <a:rPr lang="en-US" sz="2000" dirty="0">
                <a:ea typeface="Noto Sans"/>
              </a:rPr>
              <a:t>.</a:t>
            </a:r>
            <a:endParaRPr lang="en-US" sz="2000" baseline="30000" dirty="0"/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/>
              <a:t>30” lead wire with ¼” &amp; 3/16” quick connects.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/>
              <a:t>3-year limited warranty.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 dirty="0">
                <a:ea typeface="Noto Sans"/>
              </a:rPr>
              <a:t>Available in a 5-pack.</a:t>
            </a:r>
            <a:endParaRPr lang="en-US" sz="2000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413A16C-FED9-09B6-B0AB-306CDB3576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50569" y="2328675"/>
            <a:ext cx="4215458" cy="652076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Universal Flame Sensor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b="1" dirty="0">
                <a:solidFill>
                  <a:schemeClr val="accent2"/>
                </a:solidFill>
              </a:rPr>
              <a:t>790-843A1</a:t>
            </a:r>
            <a:endParaRPr lang="en-US" sz="2000" b="1" u="sng" dirty="0">
              <a:solidFill>
                <a:schemeClr val="accent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Universal Ignitors &amp; Flame Sensors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0631801-D4FD-AAC6-ED5A-56E8FAD907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" y="1238030"/>
            <a:ext cx="13319760" cy="407950"/>
          </a:xfrm>
        </p:spPr>
        <p:txBody>
          <a:bodyPr/>
          <a:lstStyle/>
          <a:p>
            <a:r>
              <a:rPr lang="en-US" sz="2000"/>
              <a:t>Direct OEM drop-in replacements also available 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8094BD-6512-906D-A501-1C2588FCC6A5}"/>
              </a:ext>
            </a:extLst>
          </p:cNvPr>
          <p:cNvGrpSpPr/>
          <p:nvPr/>
        </p:nvGrpSpPr>
        <p:grpSpPr>
          <a:xfrm>
            <a:off x="240498" y="4452584"/>
            <a:ext cx="2067947" cy="3434015"/>
            <a:chOff x="4284036" y="4774953"/>
            <a:chExt cx="2067947" cy="3434015"/>
          </a:xfrm>
        </p:grpSpPr>
        <p:pic>
          <p:nvPicPr>
            <p:cNvPr id="46" name="Picture 45" descr="A picture containing hand&#10;&#10;Description automatically generated">
              <a:extLst>
                <a:ext uri="{FF2B5EF4-FFF2-40B4-BE49-F238E27FC236}">
                  <a16:creationId xmlns:a16="http://schemas.microsoft.com/office/drawing/2014/main" id="{AC397902-E78D-08E7-6C3D-6B2522099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0469" y="4774953"/>
              <a:ext cx="1071433" cy="98036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2BC53B0-779C-035B-CFD3-14DDB336C3E6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39387">
              <a:off x="4728558" y="6466835"/>
              <a:ext cx="1573614" cy="142936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AD6546-1D19-F8AA-5080-CC2B0C408C95}"/>
                </a:ext>
              </a:extLst>
            </p:cNvPr>
            <p:cNvSpPr txBox="1"/>
            <p:nvPr/>
          </p:nvSpPr>
          <p:spPr>
            <a:xfrm>
              <a:off x="4592813" y="5755315"/>
              <a:ext cx="1416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Spiral Design </a:t>
              </a:r>
              <a:r>
                <a:rPr lang="en-US" sz="1200" b="1"/>
                <a:t>21D64-2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287520-2E66-E413-8CAE-CAE1665D95F7}"/>
                </a:ext>
              </a:extLst>
            </p:cNvPr>
            <p:cNvSpPr txBox="1"/>
            <p:nvPr/>
          </p:nvSpPr>
          <p:spPr>
            <a:xfrm>
              <a:off x="4284036" y="7747303"/>
              <a:ext cx="2067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Compact Flat Design </a:t>
              </a:r>
              <a:br>
                <a:rPr lang="en-US" sz="1200"/>
              </a:br>
              <a:r>
                <a:rPr lang="en-US" sz="1200" b="1"/>
                <a:t>21D64-44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B4324BC-AC6A-7625-0681-FEB0EF47C7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220" y="2042483"/>
            <a:ext cx="2763089" cy="207231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794760B4-157A-8D9B-394C-D40B0F9C74DA}"/>
              </a:ext>
            </a:extLst>
          </p:cNvPr>
          <p:cNvGrpSpPr/>
          <p:nvPr/>
        </p:nvGrpSpPr>
        <p:grpSpPr>
          <a:xfrm>
            <a:off x="7338097" y="3878144"/>
            <a:ext cx="1439045" cy="1302564"/>
            <a:chOff x="7326064" y="1112448"/>
            <a:chExt cx="1308158" cy="118409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5AFF8D9-5D48-0CA5-2447-C2B403495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6064" y="1437013"/>
              <a:ext cx="1241401" cy="859526"/>
            </a:xfrm>
            <a:prstGeom prst="rect">
              <a:avLst/>
            </a:prstGeom>
          </p:spPr>
        </p:pic>
        <p:pic>
          <p:nvPicPr>
            <p:cNvPr id="57" name="Picture 56" descr="A picture containing connector&#10;&#10;Description automatically generated">
              <a:extLst>
                <a:ext uri="{FF2B5EF4-FFF2-40B4-BE49-F238E27FC236}">
                  <a16:creationId xmlns:a16="http://schemas.microsoft.com/office/drawing/2014/main" id="{125E0932-A775-5AB7-8728-114FC9E8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7360" y="1112448"/>
              <a:ext cx="593774" cy="449643"/>
            </a:xfrm>
            <a:prstGeom prst="rect">
              <a:avLst/>
            </a:prstGeom>
          </p:spPr>
        </p:pic>
        <p:pic>
          <p:nvPicPr>
            <p:cNvPr id="58" name="Picture 57" descr="A close-up of a sword&#10;&#10;Description automatically generated with medium confidence">
              <a:extLst>
                <a:ext uri="{FF2B5EF4-FFF2-40B4-BE49-F238E27FC236}">
                  <a16:creationId xmlns:a16="http://schemas.microsoft.com/office/drawing/2014/main" id="{4C2E9FDA-E28C-47E5-F21B-30064DE2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3083" y="1792687"/>
              <a:ext cx="671139" cy="469880"/>
            </a:xfrm>
            <a:prstGeom prst="rect">
              <a:avLst/>
            </a:prstGeom>
          </p:spPr>
        </p:pic>
      </p:grpSp>
      <p:pic>
        <p:nvPicPr>
          <p:cNvPr id="3" name="Picture 2" descr="A close-up of a product&#10;&#10;Description automatically generated">
            <a:extLst>
              <a:ext uri="{FF2B5EF4-FFF2-40B4-BE49-F238E27FC236}">
                <a16:creationId xmlns:a16="http://schemas.microsoft.com/office/drawing/2014/main" id="{9717E756-B491-1B50-884C-DDD2763BFA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14" y="2335351"/>
            <a:ext cx="1220857" cy="16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716A96-0308-3E27-0967-AC55259EE4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961300"/>
            <a:ext cx="6172200" cy="756894"/>
          </a:xfrm>
        </p:spPr>
        <p:txBody>
          <a:bodyPr/>
          <a:lstStyle/>
          <a:p>
            <a:r>
              <a:rPr lang="en-US" sz="2000">
                <a:ea typeface="Noto Sans"/>
              </a:rPr>
              <a:t>Easy installation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5CE89B-E16F-3BF4-BD78-2F26B1BEB5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Our Gas Valves Are Trusted by More OEMs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8E1D6-E40E-BE64-BC0E-84508F96B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>
                <a:solidFill>
                  <a:schemeClr val="tx1"/>
                </a:solidFill>
              </a:rPr>
              <a:t>Largest Manufacturer of gas values in North America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C4238-5554-ACEE-5AE9-DAAB7FA70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9533C2BF-9760-97BA-1430-6D8F68A2D8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0" y="3226768"/>
            <a:ext cx="6172200" cy="3764802"/>
          </a:xfrm>
        </p:spPr>
        <p:txBody>
          <a:bodyPr/>
          <a:lstStyle/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>
                <a:ea typeface="Noto Sans"/>
              </a:rPr>
              <a:t>Quick connect spade terminals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>
                <a:ea typeface="Noto Sans"/>
              </a:rPr>
              <a:t>LP conversion kit (most models)</a:t>
            </a:r>
          </a:p>
          <a:p>
            <a:pPr marL="154306" indent="-154306" eaLnBrk="0" fontAlgn="base" hangingPunct="0">
              <a:lnSpc>
                <a:spcPct val="105000"/>
              </a:lnSpc>
              <a:spcBef>
                <a:spcPts val="540"/>
              </a:spcBef>
              <a:buFont typeface="Times New Roman" panose="02020603050405020304" pitchFamily="18" charset="0"/>
              <a:buChar char="•"/>
            </a:pPr>
            <a:r>
              <a:rPr lang="en-US" sz="2000">
                <a:ea typeface="Noto Sans"/>
              </a:rPr>
              <a:t>Reducer bushing kit (most models)</a:t>
            </a: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C5B78-720E-871D-8B3A-D7F0A7492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76" y="3029366"/>
            <a:ext cx="6938224" cy="2800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4F7E97-0083-5016-8A2A-795E9D5FAFBA}"/>
              </a:ext>
            </a:extLst>
          </p:cNvPr>
          <p:cNvSpPr txBox="1"/>
          <p:nvPr/>
        </p:nvSpPr>
        <p:spPr>
          <a:xfrm>
            <a:off x="7049445" y="2339747"/>
            <a:ext cx="4102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Truck Stock: Universal Gas Valves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B18B49-0B49-7841-CB32-21EBF701C6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254" y="4762445"/>
            <a:ext cx="2150651" cy="2265522"/>
          </a:xfrm>
          <a:prstGeom prst="rect">
            <a:avLst/>
          </a:prstGeom>
        </p:spPr>
      </p:pic>
      <p:pic>
        <p:nvPicPr>
          <p:cNvPr id="12" name="Picture 11" descr="A picture containing electronics, camera, set&#10;&#10;Description automatically generated">
            <a:extLst>
              <a:ext uri="{FF2B5EF4-FFF2-40B4-BE49-F238E27FC236}">
                <a16:creationId xmlns:a16="http://schemas.microsoft.com/office/drawing/2014/main" id="{6EFBEFC4-F4DA-0394-662A-E13DD235EC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190" y="4839735"/>
            <a:ext cx="1998828" cy="2105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DDE713-C9EC-8AA8-2FAB-C522D6DF8A82}"/>
              </a:ext>
            </a:extLst>
          </p:cNvPr>
          <p:cNvSpPr txBox="1"/>
          <p:nvPr/>
        </p:nvSpPr>
        <p:spPr>
          <a:xfrm>
            <a:off x="560356" y="7096168"/>
            <a:ext cx="268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48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36G/J Series – Replaces 95% of residential furnaces made in the last 18 years.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3B5A58-5912-2A53-65F3-8A6BBC18980E}"/>
              </a:ext>
            </a:extLst>
          </p:cNvPr>
          <p:cNvSpPr txBox="1"/>
          <p:nvPr/>
        </p:nvSpPr>
        <p:spPr>
          <a:xfrm>
            <a:off x="4136354" y="7096168"/>
            <a:ext cx="2437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48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36H Series – Designed for commercial HSI/DSI/IP systems.</a:t>
            </a:r>
          </a:p>
        </p:txBody>
      </p:sp>
    </p:spTree>
    <p:extLst>
      <p:ext uri="{BB962C8B-B14F-4D97-AF65-F5344CB8AC3E}">
        <p14:creationId xmlns:p14="http://schemas.microsoft.com/office/powerpoint/2010/main" val="415769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D1745F-9144-FDB6-A9E0-E04FE563B5C4}"/>
              </a:ext>
            </a:extLst>
          </p:cNvPr>
          <p:cNvSpPr/>
          <p:nvPr/>
        </p:nvSpPr>
        <p:spPr>
          <a:xfrm>
            <a:off x="629920" y="3098800"/>
            <a:ext cx="2743200" cy="3903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A759C-94B6-13B5-4635-803EE06A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Benefits of Universal Controls</a:t>
            </a:r>
          </a:p>
        </p:txBody>
      </p:sp>
    </p:spTree>
    <p:extLst>
      <p:ext uri="{BB962C8B-B14F-4D97-AF65-F5344CB8AC3E}">
        <p14:creationId xmlns:p14="http://schemas.microsoft.com/office/powerpoint/2010/main" val="2621008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759C-94B6-13B5-4635-803EE06A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Cooling &amp; Heat Pump Controls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E90EA-2732-352C-4CCD-45368D68EEF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82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587FA-E43A-E199-1C68-CF05D86E1E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7635" y="3440112"/>
            <a:ext cx="3975467" cy="3964297"/>
          </a:xfrm>
        </p:spPr>
        <p:txBody>
          <a:bodyPr/>
          <a:lstStyle/>
          <a:p>
            <a:pPr marL="214313" indent="-214313">
              <a:spcBef>
                <a:spcPts val="226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Replaces most single-phase contactors</a:t>
            </a:r>
          </a:p>
          <a:p>
            <a:pPr marL="214313" indent="-214313">
              <a:spcBef>
                <a:spcPts val="226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Services air conditioning and refrigeration applications for 24/120/208/240V coils</a:t>
            </a:r>
          </a:p>
          <a:p>
            <a:pPr marL="214313" indent="-214313">
              <a:spcBef>
                <a:spcPts val="226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5X the life of traditional contactors, 1M+ cycles</a:t>
            </a:r>
          </a:p>
          <a:p>
            <a:pPr marL="214313" indent="-214313">
              <a:spcBef>
                <a:spcPts val="226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Totally sealed switch keeps out ants, pests and debris</a:t>
            </a:r>
          </a:p>
          <a:p>
            <a:pPr marL="214313" indent="-214313">
              <a:spcBef>
                <a:spcPts val="226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5-year limited warranty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195A-1E41-99CE-E702-336EBD1D0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7635" y="2328863"/>
            <a:ext cx="4511092" cy="652462"/>
          </a:xfrm>
        </p:spPr>
        <p:txBody>
          <a:bodyPr/>
          <a:lstStyle/>
          <a:p>
            <a:r>
              <a:rPr lang="en-US" sz="2000" err="1"/>
              <a:t>SureSwitch</a:t>
            </a:r>
            <a:r>
              <a:rPr lang="en-US" sz="2000"/>
              <a:t> Multi-Volt Contactor </a:t>
            </a:r>
          </a:p>
          <a:p>
            <a:r>
              <a:rPr lang="en-US" sz="2000" b="1"/>
              <a:t>49M11-843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E068D-E33C-75AF-80D2-D547556367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50566" y="3440113"/>
            <a:ext cx="4215461" cy="29781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Replaces over 400 part numbers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Selectable demand or timed defrost modes for greater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Integrated thermostat provides energy and cost savings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Brownout and short cycle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1-year limited warranty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32125-D9D5-DFAA-79A1-CA5505AD7B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50566" y="2328863"/>
            <a:ext cx="5001987" cy="652462"/>
          </a:xfrm>
        </p:spPr>
        <p:txBody>
          <a:bodyPr/>
          <a:lstStyle/>
          <a:p>
            <a:r>
              <a:rPr lang="en-US" sz="2000"/>
              <a:t>Universal Heat Pump Defrost Control </a:t>
            </a:r>
          </a:p>
          <a:p>
            <a:r>
              <a:rPr lang="en-US" sz="2000" b="1"/>
              <a:t>47D01U-843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Universal Contactor &amp; Defrost Control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D0589F-2C23-931D-7D8A-92A6856962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331" y="2296654"/>
            <a:ext cx="2281952" cy="1818146"/>
          </a:xfrm>
          <a:prstGeom prst="rect">
            <a:avLst/>
          </a:prstGeom>
          <a:ln w="1905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94709F-D0C7-1D15-0FD6-EA41705C17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23" y="2446527"/>
            <a:ext cx="1859991" cy="19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37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587FA-E43A-E199-1C68-CF05D86E1E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5482" y="3440112"/>
            <a:ext cx="3975467" cy="3964297"/>
          </a:xfrm>
        </p:spPr>
        <p:txBody>
          <a:bodyPr/>
          <a:lstStyle/>
          <a:p>
            <a:pPr marL="214313" indent="-214313"/>
            <a:r>
              <a:rPr lang="en-US" sz="2000">
                <a:ea typeface="Noto Sans"/>
              </a:rPr>
              <a:t>20-micron filtration</a:t>
            </a:r>
          </a:p>
          <a:p>
            <a:pPr marL="214313" indent="-214313">
              <a:spcBef>
                <a:spcPts val="450"/>
              </a:spcBef>
            </a:pPr>
            <a:r>
              <a:rPr lang="en-US" sz="2000"/>
              <a:t>Compacted bead construction</a:t>
            </a:r>
          </a:p>
          <a:p>
            <a:pPr marL="214313" indent="-214313">
              <a:spcBef>
                <a:spcPts val="450"/>
              </a:spcBef>
            </a:pPr>
            <a:r>
              <a:rPr lang="en-US" sz="2000"/>
              <a:t>Solid copper connections for easy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195A-1E41-99CE-E702-336EBD1D0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25482" y="2328863"/>
            <a:ext cx="4511092" cy="652462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solidFill>
                  <a:schemeClr val="accent2"/>
                </a:solidFill>
              </a:rPr>
              <a:t>EK Series (Premium)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solidFill>
                  <a:schemeClr val="accent2"/>
                </a:solidFill>
              </a:rPr>
              <a:t>BSL Series (Economical</a:t>
            </a:r>
            <a:r>
              <a:rPr lang="en-US" sz="2000" u="sng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E068D-E33C-75AF-80D2-D547556367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28413" y="3440113"/>
            <a:ext cx="4215461" cy="29781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Noto Sans"/>
              </a:rPr>
              <a:t>Bi-directional for heat pumps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Noto Sans"/>
              </a:rPr>
              <a:t>40-micron filtration</a:t>
            </a:r>
          </a:p>
          <a:p>
            <a:pPr marL="342900" indent="-34290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/>
              <a:t>Solid core construction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32125-D9D5-DFAA-79A1-CA5505AD7B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28413" y="2328863"/>
            <a:ext cx="5001987" cy="6524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BFK Series (Premium)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BSB Series (Economical</a:t>
            </a:r>
            <a:r>
              <a:rPr lang="en-US" sz="2000" u="sng" dirty="0">
                <a:solidFill>
                  <a:schemeClr val="accent2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>
                <a:latin typeface="Georgia"/>
                <a:cs typeface="Arial"/>
              </a:rPr>
              <a:t>Universal Liquid Line Filter Driers</a:t>
            </a:r>
            <a:endParaRPr lang="en-US" sz="4000">
              <a:highlight>
                <a:srgbClr val="FFFF00"/>
              </a:highlight>
              <a:latin typeface="Georgia"/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E7F8C-ED3E-E132-0758-EEFF05A947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68" y="2284259"/>
            <a:ext cx="1934471" cy="1220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E24E3-AC76-AF43-D694-1E44CA048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141" y="1995553"/>
            <a:ext cx="1907984" cy="1907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FECB4-5E77-989A-4D4D-05992EFDE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482" y="5263128"/>
            <a:ext cx="8998804" cy="21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587FA-E43A-E199-1C68-CF05D86E1E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5482" y="3440112"/>
            <a:ext cx="3975467" cy="3964297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ODF TXV with internal check, </a:t>
            </a:r>
            <a:r>
              <a:rPr lang="en-US" sz="2000" err="1">
                <a:latin typeface="Arial"/>
                <a:ea typeface="Noto Sans"/>
                <a:cs typeface="Arial"/>
              </a:rPr>
              <a:t>Chatleff</a:t>
            </a:r>
            <a:r>
              <a:rPr lang="en-US" sz="2000">
                <a:latin typeface="Arial"/>
                <a:ea typeface="Noto Sans"/>
                <a:cs typeface="Arial"/>
              </a:rPr>
              <a:t> &amp; Aeroquip adapters, external equalizer connection and bulb strap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Universal kits that fit residential systems regardless of manufacturer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R-410A &amp; R-22 kits in multiple capacities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195A-1E41-99CE-E702-336EBD1D0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25482" y="2328863"/>
            <a:ext cx="4511092" cy="652462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TXV Connect Kits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>
                <a:latin typeface="Georgia"/>
                <a:cs typeface="Arial"/>
              </a:rPr>
              <a:t>Universal Thermostatic Expansion Valve Kits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548F8B3-05DF-1495-16AE-825E3B6592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" y="1238030"/>
            <a:ext cx="13319760" cy="407950"/>
          </a:xfrm>
        </p:spPr>
        <p:txBody>
          <a:bodyPr/>
          <a:lstStyle/>
          <a:p>
            <a:r>
              <a:rPr lang="en-US" sz="2000">
                <a:solidFill>
                  <a:schemeClr val="tx1"/>
                </a:solidFill>
              </a:rPr>
              <a:t>Residential AC &amp; Heat pumps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390B9DE-BE70-43A5-D509-3C4A65FC9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36" y="2567597"/>
            <a:ext cx="2534455" cy="253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37459-E9E5-BFB1-F7D9-AF9AC378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574" y="3945748"/>
            <a:ext cx="6956336" cy="1979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51E9A9-511B-21A7-628B-6A10D969D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574" y="3657362"/>
            <a:ext cx="6956336" cy="3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587FA-E43A-E199-1C68-CF05D86E1E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5482" y="3440112"/>
            <a:ext cx="4191133" cy="3964297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Multiple input voltages (24/120/208/240) with no common wire required on electrical loads greater than 2.5 amps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Adjustable anti-short cycle delay, set-point locking function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Alarm output with selectable delay up to 99 minutes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143425-A10D-BBEF-276A-EE00129A04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04767"/>
            <a:ext cx="3550435" cy="35504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195A-1E41-99CE-E702-336EBD1D0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25482" y="2328863"/>
            <a:ext cx="4511092" cy="652462"/>
          </a:xfrm>
        </p:spPr>
        <p:txBody>
          <a:bodyPr/>
          <a:lstStyle/>
          <a:p>
            <a:r>
              <a:rPr lang="en-US" sz="2000" b="1" dirty="0">
                <a:solidFill>
                  <a:schemeClr val="accent2"/>
                </a:solidFill>
                <a:latin typeface="+mn-lt"/>
                <a:cs typeface="Arial"/>
              </a:rPr>
              <a:t>16E09-101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34C64-F33D-A08F-8F0D-FE2C8FB9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Universal Electronic Refrigeration Temperature Control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D3CE3E-3880-B19C-8D6F-23554EA7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548F8B3-05DF-1495-16AE-825E3B6592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" y="1238030"/>
            <a:ext cx="13319760" cy="407950"/>
          </a:xfrm>
        </p:spPr>
        <p:txBody>
          <a:bodyPr/>
          <a:lstStyle/>
          <a:p>
            <a:r>
              <a:rPr lang="en-US" sz="2000">
                <a:solidFill>
                  <a:schemeClr val="tx1"/>
                </a:solidFill>
              </a:rPr>
              <a:t>Replaces most mechanical and electronic refrigeration controls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3D6B185-899B-FF30-78C2-14615532EA78}"/>
              </a:ext>
            </a:extLst>
          </p:cNvPr>
          <p:cNvSpPr txBox="1">
            <a:spLocks/>
          </p:cNvSpPr>
          <p:nvPr/>
        </p:nvSpPr>
        <p:spPr>
          <a:xfrm>
            <a:off x="8845919" y="2655094"/>
            <a:ext cx="4191133" cy="3636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b="1" kern="100">
                <a:latin typeface="+mn-lt"/>
                <a:ea typeface="Calibri" panose="020F0502020204030204" pitchFamily="34" charset="0"/>
                <a:cs typeface="Arial Hebrew" pitchFamily="2" charset="-79"/>
              </a:rPr>
              <a:t>Applications</a:t>
            </a:r>
          </a:p>
          <a:p>
            <a:pPr marL="214313" indent="-214313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Convenience store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Supermarket display case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Pump control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Freezer control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Boiler control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Walk-in cooler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Space and return-air temperature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Reach-in cooler</a:t>
            </a:r>
          </a:p>
          <a:p>
            <a:pPr marL="214313" indent="-214313">
              <a:spcAft>
                <a:spcPts val="0"/>
              </a:spcAft>
              <a:buFont typeface="Wingdings" pitchFamily="2" charset="2"/>
              <a:buChar char="ü"/>
            </a:pPr>
            <a:r>
              <a:rPr lang="en-US" sz="200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Condenser fan cycling</a:t>
            </a:r>
          </a:p>
        </p:txBody>
      </p:sp>
    </p:spTree>
    <p:extLst>
      <p:ext uri="{BB962C8B-B14F-4D97-AF65-F5344CB8AC3E}">
        <p14:creationId xmlns:p14="http://schemas.microsoft.com/office/powerpoint/2010/main" val="3098074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759C-94B6-13B5-4635-803EE06A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Thermostats</a:t>
            </a:r>
          </a:p>
        </p:txBody>
      </p:sp>
    </p:spTree>
    <p:extLst>
      <p:ext uri="{BB962C8B-B14F-4D97-AF65-F5344CB8AC3E}">
        <p14:creationId xmlns:p14="http://schemas.microsoft.com/office/powerpoint/2010/main" val="790952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7412A-7BF4-CE33-C870-E5EE4DA116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0" y="2331720"/>
            <a:ext cx="6172200" cy="4797500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Our White-Rodgers and Sensi Universal Thermostat SKUs replace an almost unlimited number of products.</a:t>
            </a:r>
          </a:p>
          <a:p>
            <a:pPr marL="0" indent="0">
              <a:buNone/>
            </a:pPr>
            <a:r>
              <a:rPr lang="en-US" sz="2000"/>
              <a:t>Our thermostats are compatible with all major manufacturer systems and have the features customers want: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Touch screen</a:t>
            </a:r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Wi-Fi compatible</a:t>
            </a:r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Programmable/non-programmable</a:t>
            </a:r>
            <a:endParaRPr lang="en-US" sz="2000">
              <a:cs typeface="Arial"/>
            </a:endParaRPr>
          </a:p>
          <a:p>
            <a:pPr marL="342900" indent="-34290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Various price points</a:t>
            </a:r>
          </a:p>
          <a:p>
            <a:endParaRPr lang="en-US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6A9E6-9253-4A08-8425-0757C1991071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9ED7F-8D44-9CF4-A53F-A7B814A55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 Thermostat For Every Customer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294F3-C8D2-AB41-9A54-7C709DAD2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A picture containing person, man, indoor, standing&#10;&#10;Description automatically generated">
            <a:extLst>
              <a:ext uri="{FF2B5EF4-FFF2-40B4-BE49-F238E27FC236}">
                <a16:creationId xmlns:a16="http://schemas.microsoft.com/office/drawing/2014/main" id="{FDA2DE4C-05CD-4397-DF21-AD663F2A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696200" y="1751039"/>
            <a:ext cx="6172200" cy="58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19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device with a screen&#10;&#10;Description automatically generated">
            <a:extLst>
              <a:ext uri="{FF2B5EF4-FFF2-40B4-BE49-F238E27FC236}">
                <a16:creationId xmlns:a16="http://schemas.microsoft.com/office/drawing/2014/main" id="{44CE691D-C5EC-FAF6-3ABF-21DBA0FA4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911" y="861821"/>
            <a:ext cx="3654255" cy="365425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73FC8C2-A15A-CB98-E6C6-5221B5D1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8" y="1741503"/>
            <a:ext cx="2784124" cy="181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ADE23A5-EED8-25F4-56C4-F68220C8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1793735"/>
            <a:ext cx="2983073" cy="17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5177F7-CC91-AEB5-CD48-18D4F089D9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4904635"/>
            <a:ext cx="4396742" cy="1518940"/>
          </a:xfrm>
        </p:spPr>
        <p:txBody>
          <a:bodyPr/>
          <a:lstStyle/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Programmable &amp; Non-Programmable options</a:t>
            </a:r>
            <a:endParaRPr lang="en-US" sz="2000">
              <a:latin typeface="Arial"/>
              <a:cs typeface="Arial"/>
            </a:endParaRPr>
          </a:p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Single stage/Multi-stage/Heat Pump</a:t>
            </a:r>
            <a:endParaRPr lang="en-US" sz="2000">
              <a:ea typeface="Noto San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2E56CD-5F73-EF15-1A8A-9FE208E70A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20300" y="4904635"/>
            <a:ext cx="3848100" cy="2978192"/>
          </a:xfrm>
        </p:spPr>
        <p:txBody>
          <a:bodyPr/>
          <a:lstStyle/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Touch Screen</a:t>
            </a:r>
            <a:endParaRPr lang="en-US" sz="2000"/>
          </a:p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Remote sensors</a:t>
            </a:r>
          </a:p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Humidity control</a:t>
            </a:r>
            <a:endParaRPr lang="en-US" sz="2000">
              <a:latin typeface="Arial"/>
              <a:cs typeface="Arial"/>
            </a:endParaRPr>
          </a:p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Sensi app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0FEBE4-9BC5-21CC-357F-D891BCC586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2100" y="4904635"/>
            <a:ext cx="3878580" cy="2978192"/>
          </a:xfrm>
        </p:spPr>
        <p:txBody>
          <a:bodyPr/>
          <a:lstStyle/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Noto Sans"/>
                <a:cs typeface="Arial"/>
              </a:rPr>
              <a:t>Wi-Fi compatible</a:t>
            </a:r>
            <a:endParaRPr lang="en-US" sz="2000" dirty="0">
              <a:latin typeface="Arial"/>
              <a:cs typeface="Arial"/>
            </a:endParaRPr>
          </a:p>
          <a:p>
            <a:pPr marL="214122" indent="-214122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Noto Sans"/>
                <a:cs typeface="Arial"/>
              </a:rPr>
              <a:t>Sensi app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045859-5BB6-303E-6A34-9CBE3AC013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3723515"/>
            <a:ext cx="3843581" cy="722387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80 Series Thermostats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02A931-3B69-2F43-D52D-A49AEE02FA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3723515"/>
            <a:ext cx="3881679" cy="722387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Sensi smart thermostat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"/>
                <a:cs typeface="Arial"/>
              </a:rPr>
              <a:t>1F87U-42WF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B57DC3B-813C-F94D-E70C-A9BC5307FF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20300" y="3723515"/>
            <a:ext cx="3848100" cy="722387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Sensi Touch 2 smart thermostat</a:t>
            </a:r>
          </a:p>
          <a:p>
            <a:r>
              <a:rPr lang="en-US" sz="2000" b="1">
                <a:solidFill>
                  <a:schemeClr val="accent2"/>
                </a:solidFill>
                <a:latin typeface="Arial"/>
                <a:cs typeface="Arial"/>
              </a:rPr>
              <a:t>1F96U-42WFB</a:t>
            </a:r>
          </a:p>
        </p:txBody>
      </p:sp>
      <p:pic>
        <p:nvPicPr>
          <p:cNvPr id="9" name="Picture 8" descr="A white digital thermostat with a black background&#10;&#10;Description automatically generated">
            <a:extLst>
              <a:ext uri="{FF2B5EF4-FFF2-40B4-BE49-F238E27FC236}">
                <a16:creationId xmlns:a16="http://schemas.microsoft.com/office/drawing/2014/main" id="{961147CF-8918-7F48-AFC4-86F15DECD7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00" y="1133483"/>
            <a:ext cx="2987043" cy="298704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54426-C633-97C9-F436-C6429CB21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/>
              <a:t>Universal Thermostats to fit almost any low voltage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B1CA7-7777-6B1E-72DC-DE4D636D6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400207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55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5177F7-CC91-AEB5-CD48-18D4F089D9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4512749"/>
            <a:ext cx="4396742" cy="151894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Programmable &amp; non-programmable options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Single Stage/ heat pump / PTAC</a:t>
            </a:r>
            <a:endParaRPr lang="en-US" sz="2000">
              <a:latin typeface="Arial"/>
              <a:cs typeface="Arial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0FEBE4-9BC5-21CC-357F-D891BCC586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9562" y="4512749"/>
            <a:ext cx="3878580" cy="2978192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Economical Wi-Fi compatibility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/>
              <a:t>5-year warranty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045859-5BB6-303E-6A34-9CBE3AC013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3331629"/>
            <a:ext cx="3843581" cy="722387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70 Series thermostats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02A931-3B69-2F43-D52D-A49AEE02FA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9562" y="3331629"/>
            <a:ext cx="3881679" cy="722387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Sensi Lite Smart Thermostat</a:t>
            </a:r>
          </a:p>
          <a:p>
            <a:r>
              <a:rPr lang="en-US" sz="2000" b="1">
                <a:solidFill>
                  <a:schemeClr val="accent2"/>
                </a:solidFill>
                <a:latin typeface="Arial"/>
                <a:cs typeface="Arial"/>
              </a:rPr>
              <a:t>1F76U-22WFB</a:t>
            </a:r>
          </a:p>
        </p:txBody>
      </p:sp>
      <p:pic>
        <p:nvPicPr>
          <p:cNvPr id="3" name="Picture 2" descr="A white rectangular device with a screen and buttons&#10;&#10;Description automatically generated">
            <a:extLst>
              <a:ext uri="{FF2B5EF4-FFF2-40B4-BE49-F238E27FC236}">
                <a16:creationId xmlns:a16="http://schemas.microsoft.com/office/drawing/2014/main" id="{11C03BDE-266D-FA8E-6476-C575188F29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76" y="950840"/>
            <a:ext cx="3107492" cy="310317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54426-C633-97C9-F436-C6429CB21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Thermostats for Multi-Family and New Construction</a:t>
            </a:r>
          </a:p>
        </p:txBody>
      </p:sp>
      <p:pic>
        <p:nvPicPr>
          <p:cNvPr id="19" name="Picture 18" descr="A picture containing text, monitor, clock, image&#10;&#10;Description automatically generated">
            <a:extLst>
              <a:ext uri="{FF2B5EF4-FFF2-40B4-BE49-F238E27FC236}">
                <a16:creationId xmlns:a16="http://schemas.microsoft.com/office/drawing/2014/main" id="{0260B316-0A13-9347-D034-0A21F3915F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47" y="1520659"/>
            <a:ext cx="2664886" cy="16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7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990F49-9EA4-AF7B-3D1E-618CF102F7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21" y="1130682"/>
            <a:ext cx="5066958" cy="271368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5177F7-CC91-AEB5-CD48-18D4F089D9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7" y="4512749"/>
            <a:ext cx="5782493" cy="151894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Create custom preview by adding full-color printed logo or custom text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Place order through your distributor for free with orders of 12 or more (excluding Sensi Lite &amp; Touch 2)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0FEBE4-9BC5-21CC-357F-D891BCC586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9561" y="4512749"/>
            <a:ext cx="5407615" cy="2978192"/>
          </a:xfrm>
        </p:spPr>
        <p:txBody>
          <a:bodyPr/>
          <a:lstStyle/>
          <a:p>
            <a:r>
              <a:rPr lang="en-US" sz="2000">
                <a:latin typeface="Arial"/>
                <a:ea typeface="Noto Sans"/>
                <a:cs typeface="Arial"/>
              </a:rPr>
              <a:t>With Sensi smart thermostats, add contractor’s information on the following locations: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Thermostat home screen (Touch 2)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Mobile app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Monthly usage report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045859-5BB6-303E-6A34-9CBE3AC013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3331629"/>
            <a:ext cx="3843581" cy="722387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Printed Branding </a:t>
            </a:r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02A931-3B69-2F43-D52D-A49AEE02FA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9562" y="3331629"/>
            <a:ext cx="3881679" cy="722387"/>
          </a:xfrm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</a:rPr>
              <a:t>Digital Branding </a:t>
            </a:r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54426-C633-97C9-F436-C6429CB21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Stay Top of Mind with Free Contractor Branding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CA006D-4469-0514-FC70-BDA968E71C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854" y="1508606"/>
            <a:ext cx="2520490" cy="20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7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F532FF-ECAB-0101-5F19-1FF17BC40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2331720"/>
            <a:ext cx="6172200" cy="4983480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rgbClr val="808080"/>
              </a:buClr>
              <a:buNone/>
            </a:pPr>
            <a:r>
              <a:rPr lang="en-US" sz="2000"/>
              <a:t>With 100+ years of experience building OEM parts, White-Rodgers has the expertise to create universal controls that can seamlessly replace thousands of OEM items that match the fit, form, and function of the original controls.</a:t>
            </a:r>
            <a:endParaRPr lang="en-US" sz="2000">
              <a:cs typeface="Arial"/>
            </a:endParaRPr>
          </a:p>
          <a:p>
            <a:pPr marL="0" indent="0">
              <a:buNone/>
            </a:pPr>
            <a:r>
              <a:rPr lang="en-US" sz="2000">
                <a:cs typeface="Arial"/>
              </a:rPr>
              <a:t>We build parts designed for multiple OEM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Footprint</a:t>
            </a:r>
          </a:p>
          <a:p>
            <a:pPr marL="285750" indent="-28575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Mounting</a:t>
            </a:r>
          </a:p>
          <a:p>
            <a:pPr marL="285750" indent="-28575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Wiring</a:t>
            </a:r>
          </a:p>
          <a:p>
            <a:pPr marL="285750" indent="-28575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Setup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A35AB-CD7F-A2D6-19E2-9AD5925B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Cover more applications with fewer controls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60CA7-CD9D-1121-BB14-F64F088C2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17C45A7F-4B42-3E8F-5C41-37D1D2EE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2278617"/>
            <a:ext cx="6521327" cy="49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91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3AC2C3-2561-2FDD-2299-DF53C946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4A3AAD-454E-8F9B-BBF7-B091D3B65B6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2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F14BBE-2D6E-201A-95BC-29F9EC5A58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3265314"/>
            <a:ext cx="6172200" cy="2978192"/>
          </a:xfrm>
        </p:spPr>
        <p:txBody>
          <a:bodyPr lIns="0" tIns="0" rIns="0" bIns="0" anchor="t">
            <a:noAutofit/>
          </a:bodyPr>
          <a:lstStyle/>
          <a:p>
            <a:pPr marL="213995" indent="-213995" defTabSz="411448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Online NATE-certified training courses and webinars for ongoing education credits</a:t>
            </a:r>
          </a:p>
          <a:p>
            <a:pPr marL="213995" indent="-213995" defTabSz="411448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Gain expertise on the latest products</a:t>
            </a:r>
          </a:p>
          <a:p>
            <a:pPr marL="213995" indent="-213995" defTabSz="411448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View installation, technical and product modules for Thermostats, Heating, AC, Heat Pump &amp; Refrigeration</a:t>
            </a:r>
          </a:p>
          <a:p>
            <a:pPr marL="213995" indent="-213995" defTabSz="411448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Many of our top products include full length installation videos</a:t>
            </a:r>
          </a:p>
          <a:p>
            <a:pPr defTabSz="411448"/>
            <a:endParaRPr lang="en-US" sz="2000">
              <a:solidFill>
                <a:srgbClr val="000000"/>
              </a:solidFill>
              <a:latin typeface="Arial" panose="020B0604020202020204" pitchFamily="34" charset="0"/>
              <a:ea typeface="Noto Sans Light" panose="020B0402040504020204" pitchFamily="34" charset="0"/>
            </a:endParaRPr>
          </a:p>
          <a:p>
            <a:pPr defTabSz="411448"/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Access Training Modules </a:t>
            </a:r>
            <a:r>
              <a:rPr lang="en-US" sz="200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HERE</a:t>
            </a: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pPr marL="128270" indent="-128270" defTabSz="685813">
              <a:buFont typeface="Arial" panose="020B0604020202020204" pitchFamily="34" charset="0"/>
              <a:buChar char="•"/>
              <a:defRPr/>
            </a:pPr>
            <a:endParaRPr lang="en-US" sz="1600">
              <a:solidFill>
                <a:srgbClr val="000000"/>
              </a:solidFill>
              <a:ea typeface="Noto Sans Light" panose="020B0402040504020204" pitchFamily="34" charset="0"/>
            </a:endParaRPr>
          </a:p>
          <a:p>
            <a:pPr defTabSz="411448"/>
            <a:endParaRPr lang="en-US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879DA-7B5E-9C4B-6678-6BC90A59C9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328675"/>
            <a:ext cx="6172202" cy="652076"/>
          </a:xfrm>
        </p:spPr>
        <p:txBody>
          <a:bodyPr/>
          <a:lstStyle/>
          <a:p>
            <a:r>
              <a:rPr lang="en-US" sz="2000">
                <a:latin typeface="Arial"/>
                <a:cs typeface="Arial"/>
              </a:rPr>
              <a:t>Install with confidence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71280-D954-BF4F-0558-14EEACFDC9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Free Online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CF555-4447-397F-F55A-EAC3997C3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3" name="Picture 2" descr="What it Means to be NATE Certified - A.J. Perri">
            <a:extLst>
              <a:ext uri="{FF2B5EF4-FFF2-40B4-BE49-F238E27FC236}">
                <a16:creationId xmlns:a16="http://schemas.microsoft.com/office/drawing/2014/main" id="{8598B409-F62E-EE88-CF87-3F586D7C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0757" y="489622"/>
            <a:ext cx="1307643" cy="12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7727CA-9082-CCD2-958A-379DC4836A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7358" y="3261750"/>
            <a:ext cx="6080064" cy="27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47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F14BBE-2D6E-201A-95BC-29F9EC5A58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3439485"/>
            <a:ext cx="6172200" cy="2978192"/>
          </a:xfrm>
        </p:spPr>
        <p:txBody>
          <a:bodyPr lIns="0" tIns="0" rIns="0" bIns="0" anchor="t">
            <a:noAutofit/>
          </a:bodyPr>
          <a:lstStyle/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Contractors can sign up to participate</a:t>
            </a:r>
            <a:br>
              <a:rPr lang="en-US" sz="2000"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</a:br>
            <a:r>
              <a:rPr lang="en-US" sz="2000">
                <a:latin typeface="Arial"/>
                <a:ea typeface="Noto Sans"/>
                <a:cs typeface="Arial"/>
              </a:rPr>
              <a:t>in this free rewards program 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Contractors upload invoices of participating products for points </a:t>
            </a:r>
            <a:endParaRPr lang="en-US" sz="2000">
              <a:latin typeface="Arial"/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Noto Sans"/>
                <a:cs typeface="Arial"/>
              </a:rPr>
              <a:t>Contractors redeem points for products or gifts 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879DA-7B5E-9C4B-6678-6BC90A59C9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328675"/>
            <a:ext cx="6172202" cy="652076"/>
          </a:xfrm>
        </p:spPr>
        <p:txBody>
          <a:bodyPr/>
          <a:lstStyle/>
          <a:p>
            <a:r>
              <a:rPr lang="en-US" sz="2000">
                <a:latin typeface="Arial"/>
                <a:ea typeface="Noto Sans"/>
                <a:cs typeface="Arial"/>
              </a:rPr>
              <a:t>Easy. Rewarding. Free.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71280-D954-BF4F-0558-14EEACFDC9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Contractor Rewards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9E1157-FA73-92DA-0667-AB5D96573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Get rewarded for products your already buying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CF555-4447-397F-F55A-EAC3997C3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" name="Picture 2" descr="What it Means to be NATE Certified - A.J. Perri">
            <a:extLst>
              <a:ext uri="{FF2B5EF4-FFF2-40B4-BE49-F238E27FC236}">
                <a16:creationId xmlns:a16="http://schemas.microsoft.com/office/drawing/2014/main" id="{8598B409-F62E-EE88-CF87-3F586D7C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0757" y="489622"/>
            <a:ext cx="1307643" cy="12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50C7501E-4C54-5877-8E9C-3BACB3A631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58" y="2328863"/>
            <a:ext cx="6080064" cy="40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16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169E9-BAFB-F20C-0197-47DB4D71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 anchor="t">
            <a:normAutofit/>
          </a:bodyPr>
          <a:lstStyle/>
          <a:p>
            <a:r>
              <a:rPr lang="en-US"/>
              <a:t>Thank you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30FF30-7C47-C79D-75B0-FC3638A88F0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36" y="10"/>
            <a:ext cx="3415664" cy="822959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D9A8D-61A7-5FA8-7FEB-839EF43DF150}"/>
              </a:ext>
            </a:extLst>
          </p:cNvPr>
          <p:cNvSpPr txBox="1"/>
          <p:nvPr/>
        </p:nvSpPr>
        <p:spPr>
          <a:xfrm>
            <a:off x="900953" y="7691718"/>
            <a:ext cx="10179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R-5085-5. </a:t>
            </a:r>
            <a:r>
              <a:rPr lang="en-US" sz="1050">
                <a:solidFill>
                  <a:srgbClr val="FFFEF6"/>
                </a:solidFill>
                <a:effectLst/>
                <a:latin typeface="Aileron" pitchFamily="2" charset="77"/>
              </a:rPr>
              <a:t>©2024 Copeland LP.  | The Copeland and White-Rodgers logos are trademarks and service marks of Copeland LP.</a:t>
            </a:r>
          </a:p>
        </p:txBody>
      </p:sp>
    </p:spTree>
    <p:extLst>
      <p:ext uri="{BB962C8B-B14F-4D97-AF65-F5344CB8AC3E}">
        <p14:creationId xmlns:p14="http://schemas.microsoft.com/office/powerpoint/2010/main" val="290740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9CBBD8-6BD9-5FED-BD06-0DAEC141E7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2331720"/>
            <a:ext cx="6248400" cy="4927496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808080"/>
              </a:buClr>
            </a:pPr>
            <a:r>
              <a:rPr lang="en-US" sz="2000">
                <a:cs typeface="Arial"/>
              </a:rPr>
              <a:t>With rising operational costs it’s more important than ever to take any job from start to finish in one call. </a:t>
            </a:r>
          </a:p>
          <a:p>
            <a:pPr>
              <a:spcBef>
                <a:spcPts val="600"/>
              </a:spcBef>
              <a:buClr>
                <a:srgbClr val="808080"/>
              </a:buClr>
            </a:pPr>
            <a:r>
              <a:rPr lang="en-US" sz="2000">
                <a:cs typeface="Arial"/>
              </a:rPr>
              <a:t>Universal replacement parts increase profitability</a:t>
            </a:r>
          </a:p>
          <a:p>
            <a:pPr>
              <a:spcBef>
                <a:spcPts val="600"/>
              </a:spcBef>
              <a:buClr>
                <a:srgbClr val="808080"/>
              </a:buClr>
            </a:pPr>
            <a:r>
              <a:rPr lang="en-US" sz="2000" b="1">
                <a:solidFill>
                  <a:schemeClr val="accent1"/>
                </a:solidFill>
                <a:cs typeface="Arial"/>
              </a:rPr>
              <a:t>Improve productivity</a:t>
            </a:r>
          </a:p>
          <a:p>
            <a:pPr marL="342900" indent="-342900">
              <a:spcBef>
                <a:spcPts val="6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Save time searching for exact parts</a:t>
            </a:r>
          </a:p>
          <a:p>
            <a:pPr marL="342900" indent="-342900">
              <a:spcBef>
                <a:spcPts val="6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Have the right part on the truck for the job</a:t>
            </a:r>
          </a:p>
          <a:p>
            <a:pPr>
              <a:spcBef>
                <a:spcPts val="600"/>
              </a:spcBef>
              <a:buClr>
                <a:srgbClr val="808080"/>
              </a:buClr>
            </a:pPr>
            <a:r>
              <a:rPr lang="en-US" sz="2000" b="1">
                <a:solidFill>
                  <a:schemeClr val="accent1"/>
                </a:solidFill>
                <a:cs typeface="Arial"/>
              </a:rPr>
              <a:t>Decrease Costs</a:t>
            </a:r>
          </a:p>
          <a:p>
            <a:pPr marL="342900" indent="-342900">
              <a:spcBef>
                <a:spcPts val="6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Reduce inventory</a:t>
            </a:r>
          </a:p>
          <a:p>
            <a:pPr marL="342900" indent="-342900">
              <a:spcBef>
                <a:spcPts val="6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Eliminate extra trips or added shipping charges</a:t>
            </a:r>
          </a:p>
          <a:p>
            <a:pPr>
              <a:spcBef>
                <a:spcPts val="600"/>
              </a:spcBef>
              <a:buClr>
                <a:srgbClr val="808080"/>
              </a:buClr>
            </a:pPr>
            <a:r>
              <a:rPr lang="en-US" sz="2000" b="1">
                <a:solidFill>
                  <a:schemeClr val="accent1"/>
                </a:solidFill>
                <a:cs typeface="Arial"/>
              </a:rPr>
              <a:t>Serve more customers</a:t>
            </a:r>
          </a:p>
          <a:p>
            <a:pPr marL="342900" indent="-342900">
              <a:spcBef>
                <a:spcPts val="6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Finish the job in one trip</a:t>
            </a:r>
          </a:p>
          <a:p>
            <a:pPr marL="342900" indent="-342900">
              <a:spcBef>
                <a:spcPts val="6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Complete more jobs in less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130E3-33C1-FAC9-FEFE-9DC96472C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Replace More. Carry Less.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7962C-C2D0-487F-EF87-618866744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A person in a yellow bus driving down a street&#10;&#10;Description automatically generated">
            <a:extLst>
              <a:ext uri="{FF2B5EF4-FFF2-40B4-BE49-F238E27FC236}">
                <a16:creationId xmlns:a16="http://schemas.microsoft.com/office/drawing/2014/main" id="{B177C4CA-ECBD-0340-1D9C-3D7AB2A3DC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1" y="2278617"/>
            <a:ext cx="6555326" cy="49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4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6A8574-0975-7C6F-2E86-DC2F4AE0585E}"/>
              </a:ext>
            </a:extLst>
          </p:cNvPr>
          <p:cNvSpPr/>
          <p:nvPr/>
        </p:nvSpPr>
        <p:spPr>
          <a:xfrm>
            <a:off x="0" y="5286895"/>
            <a:ext cx="5137265" cy="1830185"/>
          </a:xfrm>
          <a:prstGeom prst="rect">
            <a:avLst/>
          </a:prstGeom>
          <a:solidFill>
            <a:srgbClr val="CBD3FB">
              <a:alpha val="798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057BDD-20DC-C1AB-7DD0-2920E31989B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1999" y="2331720"/>
            <a:ext cx="4210051" cy="4785360"/>
          </a:xfrm>
        </p:spPr>
        <p:txBody>
          <a:bodyPr/>
          <a:lstStyle/>
          <a:p>
            <a:r>
              <a:rPr lang="en-US" sz="2000" b="1"/>
              <a:t>Questions</a:t>
            </a:r>
          </a:p>
          <a:p>
            <a:pPr>
              <a:spcBef>
                <a:spcPts val="720"/>
              </a:spcBef>
            </a:pPr>
            <a:r>
              <a:rPr lang="en-US" sz="2000"/>
              <a:t>What is the average wage for an experienced tech?  </a:t>
            </a:r>
            <a:r>
              <a:rPr lang="en-US" sz="2000" b="1">
                <a:solidFill>
                  <a:schemeClr val="accent4"/>
                </a:solidFill>
              </a:rPr>
              <a:t>$35</a:t>
            </a:r>
          </a:p>
          <a:p>
            <a:pPr>
              <a:spcBef>
                <a:spcPts val="720"/>
              </a:spcBef>
            </a:pPr>
            <a:r>
              <a:rPr lang="en-US" sz="2000"/>
              <a:t>What is the average 1-hour Service Charge? </a:t>
            </a:r>
            <a:r>
              <a:rPr lang="en-US" sz="2000" b="1">
                <a:solidFill>
                  <a:schemeClr val="accent4"/>
                </a:solidFill>
              </a:rPr>
              <a:t>$135</a:t>
            </a:r>
          </a:p>
          <a:p>
            <a:pPr>
              <a:spcBef>
                <a:spcPts val="720"/>
              </a:spcBef>
            </a:pPr>
            <a:r>
              <a:rPr lang="en-US" sz="2000"/>
              <a:t>What is the average service truck miles per year? </a:t>
            </a:r>
            <a:r>
              <a:rPr lang="en-US" sz="2000" b="1">
                <a:solidFill>
                  <a:schemeClr val="accent4"/>
                </a:solidFill>
              </a:rPr>
              <a:t>30K </a:t>
            </a:r>
          </a:p>
          <a:p>
            <a:pPr>
              <a:spcBef>
                <a:spcPts val="720"/>
              </a:spcBef>
            </a:pPr>
            <a:endParaRPr lang="en-US" sz="2000"/>
          </a:p>
          <a:p>
            <a:r>
              <a:rPr lang="en-US" sz="2000"/>
              <a:t>Actual hourly cost to roll an empty truck. </a:t>
            </a:r>
            <a:r>
              <a:rPr lang="en-US" sz="2000" b="1">
                <a:solidFill>
                  <a:schemeClr val="accent4"/>
                </a:solidFill>
              </a:rPr>
              <a:t>$95.57</a:t>
            </a:r>
          </a:p>
          <a:p>
            <a:r>
              <a:rPr lang="en-US" sz="2000"/>
              <a:t>Adjusted gross profit per billable hour.  </a:t>
            </a:r>
            <a:r>
              <a:rPr lang="en-US" sz="2000" b="1">
                <a:solidFill>
                  <a:schemeClr val="accent4"/>
                </a:solidFill>
              </a:rPr>
              <a:t>$39.43</a:t>
            </a:r>
          </a:p>
          <a:p>
            <a:endParaRPr lang="en-US" sz="2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407CA8-992D-D182-C8CC-FFF60BF40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What is the actual cost to roll a truck?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3EC-8D86-67C3-43CA-163B752CC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AAC3C851-6B03-D3EB-5956-104C8A33F1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990252"/>
              </p:ext>
            </p:extLst>
          </p:nvPr>
        </p:nvGraphicFramePr>
        <p:xfrm>
          <a:off x="5493385" y="2331720"/>
          <a:ext cx="8588375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245600" imgH="4216400" progId="Excel.Sheet.12">
                  <p:embed/>
                </p:oleObj>
              </mc:Choice>
              <mc:Fallback>
                <p:oleObj name="Worksheet" r:id="rId2" imgW="9245600" imgH="4216400" progId="Excel.Sheet.12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AAC3C851-6B03-D3EB-5956-104C8A33F1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385" y="2331720"/>
                        <a:ext cx="8588375" cy="4978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37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F377E9-F355-684C-E132-68FF0BB44DCA}"/>
              </a:ext>
            </a:extLst>
          </p:cNvPr>
          <p:cNvSpPr/>
          <p:nvPr/>
        </p:nvSpPr>
        <p:spPr>
          <a:xfrm>
            <a:off x="0" y="4538287"/>
            <a:ext cx="5137265" cy="1830185"/>
          </a:xfrm>
          <a:prstGeom prst="rect">
            <a:avLst/>
          </a:prstGeom>
          <a:solidFill>
            <a:srgbClr val="CBD3FB">
              <a:alpha val="798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057BDD-20DC-C1AB-7DD0-2920E31989B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1999" y="2331720"/>
            <a:ext cx="4541521" cy="4785360"/>
          </a:xfrm>
        </p:spPr>
        <p:txBody>
          <a:bodyPr/>
          <a:lstStyle/>
          <a:p>
            <a:r>
              <a:rPr lang="en-US" sz="2000" b="1"/>
              <a:t>Questions</a:t>
            </a:r>
          </a:p>
          <a:p>
            <a:pPr>
              <a:spcBef>
                <a:spcPts val="720"/>
              </a:spcBef>
            </a:pPr>
            <a:r>
              <a:rPr lang="en-US" sz="2000"/>
              <a:t>How many trips per month does tech not have the right part? </a:t>
            </a:r>
            <a:r>
              <a:rPr lang="en-US" sz="2000" b="1">
                <a:solidFill>
                  <a:schemeClr val="accent4"/>
                </a:solidFill>
              </a:rPr>
              <a:t>10</a:t>
            </a:r>
          </a:p>
          <a:p>
            <a:pPr>
              <a:spcBef>
                <a:spcPts val="720"/>
              </a:spcBef>
            </a:pPr>
            <a:r>
              <a:rPr lang="en-US" sz="2000"/>
              <a:t>What is the average time wasted running to the supply house? </a:t>
            </a:r>
            <a:r>
              <a:rPr lang="en-US" sz="2000" b="1">
                <a:solidFill>
                  <a:schemeClr val="accent4"/>
                </a:solidFill>
              </a:rPr>
              <a:t>1.5 hours</a:t>
            </a:r>
          </a:p>
          <a:p>
            <a:pPr>
              <a:spcBef>
                <a:spcPts val="720"/>
              </a:spcBef>
            </a:pPr>
            <a:endParaRPr lang="en-US" sz="2000"/>
          </a:p>
          <a:p>
            <a:r>
              <a:rPr lang="en-US" sz="2000"/>
              <a:t>Approximate lost revenue every time you don’t have the right part: </a:t>
            </a:r>
            <a:r>
              <a:rPr lang="en-US" sz="2000">
                <a:solidFill>
                  <a:schemeClr val="accent4"/>
                </a:solidFill>
              </a:rPr>
              <a:t>$307</a:t>
            </a:r>
          </a:p>
          <a:p>
            <a:r>
              <a:rPr lang="en-US" sz="2000"/>
              <a:t>Potential yearly lost revenue for one service truck could exceed: </a:t>
            </a:r>
            <a:r>
              <a:rPr lang="en-US" sz="2000">
                <a:solidFill>
                  <a:schemeClr val="accent4"/>
                </a:solidFill>
              </a:rPr>
              <a:t>$36K</a:t>
            </a:r>
            <a:r>
              <a:rPr lang="en-US" sz="2000"/>
              <a:t> </a:t>
            </a:r>
          </a:p>
          <a:p>
            <a:endParaRPr lang="en-US" sz="2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407CA8-992D-D182-C8CC-FFF60BF40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True cost of not having the right part on the truck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3EC-8D86-67C3-43CA-163B752CC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Object 5">
            <a:hlinkClick r:id="" action="ppaction://ole?verb=1"/>
            <a:extLst>
              <a:ext uri="{FF2B5EF4-FFF2-40B4-BE49-F238E27FC236}">
                <a16:creationId xmlns:a16="http://schemas.microsoft.com/office/drawing/2014/main" id="{C8CDB37D-7800-BE03-5AA9-6227CA2F6E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597797"/>
              </p:ext>
            </p:extLst>
          </p:nvPr>
        </p:nvGraphicFramePr>
        <p:xfrm>
          <a:off x="5654102" y="2311400"/>
          <a:ext cx="8365111" cy="4805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747000" imgH="4445000" progId="Excel.Sheet.12">
                  <p:embed/>
                </p:oleObj>
              </mc:Choice>
              <mc:Fallback>
                <p:oleObj name="Worksheet" r:id="rId2" imgW="7747000" imgH="4445000" progId="Excel.Sheet.12">
                  <p:embed/>
                  <p:pic>
                    <p:nvPicPr>
                      <p:cNvPr id="6" name="Object 5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C8CDB37D-7800-BE03-5AA9-6227CA2F6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102" y="2311400"/>
                        <a:ext cx="8365111" cy="48056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761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C26F9-16A3-AF4F-9443-20A211BCE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50" y="6288068"/>
            <a:ext cx="1671010" cy="17852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E3DAD3-754D-C661-1150-6ECA3A21F75B}"/>
              </a:ext>
            </a:extLst>
          </p:cNvPr>
          <p:cNvGrpSpPr/>
          <p:nvPr/>
        </p:nvGrpSpPr>
        <p:grpSpPr>
          <a:xfrm>
            <a:off x="495665" y="6072843"/>
            <a:ext cx="1766849" cy="1893802"/>
            <a:chOff x="1912963" y="3356890"/>
            <a:chExt cx="5107024" cy="56440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46D5D3-9237-AD41-10DA-ED85517C3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250" y="3356890"/>
              <a:ext cx="4732737" cy="472315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78B0E4-596E-69FD-7AAF-9B7CAB4B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12963" y="6691395"/>
              <a:ext cx="2474495" cy="230952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482849B-0321-B8F0-B778-88589E3C0D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807" y="6251594"/>
            <a:ext cx="1922650" cy="1536300"/>
          </a:xfrm>
          <a:prstGeom prst="rect">
            <a:avLst/>
          </a:prstGeom>
          <a:ln w="19050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6D262B-DC5F-9743-B637-313A9DB59F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73" y="6099312"/>
            <a:ext cx="1766849" cy="18408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4229D-1453-E544-AA7B-1CB44E53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3439485"/>
            <a:ext cx="3848102" cy="29781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Ignitors &amp; Flame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Integrated Furnace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Ignition 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Electronic Fan Timer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Gas Valves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45C3-FE37-4352-9470-E26D7C2BC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20300" y="3439485"/>
            <a:ext cx="3848100" cy="29781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Touch screen</a:t>
            </a:r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Wi-Fi compatible</a:t>
            </a:r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Programmable/non-programmable</a:t>
            </a:r>
            <a:endParaRPr lang="en-US" sz="2000">
              <a:cs typeface="Arial"/>
            </a:endParaRPr>
          </a:p>
          <a:p>
            <a:pPr marL="342900" indent="-342900"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Various price points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97EC7DC-4D09-5C48-988C-6D633AF880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2100" y="3439485"/>
            <a:ext cx="4119888" cy="29781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Contactors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Filter Driers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Thermostatics Expansion Valves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Defrost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Temperature Control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C8013-1331-5633-3985-8B47771B12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1999" y="2259013"/>
            <a:ext cx="4092633" cy="722312"/>
          </a:xfrm>
        </p:spPr>
        <p:txBody>
          <a:bodyPr/>
          <a:lstStyle/>
          <a:p>
            <a:r>
              <a:rPr lang="en-US" sz="2400" b="1"/>
              <a:t>Heating</a:t>
            </a:r>
          </a:p>
          <a:p>
            <a:r>
              <a:rPr lang="en-US" sz="2000"/>
              <a:t>Replace thousands of part numbers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E3E8BF2-6213-BD00-5A57-6864FEA2F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2258365"/>
            <a:ext cx="4119888" cy="722387"/>
          </a:xfrm>
        </p:spPr>
        <p:txBody>
          <a:bodyPr/>
          <a:lstStyle/>
          <a:p>
            <a:r>
              <a:rPr lang="en-US" sz="2400" b="1"/>
              <a:t>Cooling / Heat Pumps</a:t>
            </a:r>
          </a:p>
          <a:p>
            <a:r>
              <a:rPr lang="en-US" sz="2000"/>
              <a:t>Replace most applications regardless of manufacturer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430AAA-E2F0-19EC-A3A4-F76684918C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20300" y="2258365"/>
            <a:ext cx="3848100" cy="722387"/>
          </a:xfrm>
        </p:spPr>
        <p:txBody>
          <a:bodyPr/>
          <a:lstStyle/>
          <a:p>
            <a:r>
              <a:rPr lang="en-US" sz="2400" b="1" dirty="0">
                <a:latin typeface="Arial"/>
                <a:cs typeface="Arial"/>
              </a:rPr>
              <a:t>Thermostats</a:t>
            </a:r>
            <a:endParaRPr lang="en-US" sz="2400" dirty="0"/>
          </a:p>
          <a:p>
            <a:r>
              <a:rPr lang="en-US" sz="2000" dirty="0">
                <a:latin typeface="Arial"/>
                <a:cs typeface="Arial"/>
              </a:rPr>
              <a:t>Replace most low voltage models </a:t>
            </a:r>
            <a:endParaRPr lang="en-US" sz="2000" u="sng" dirty="0">
              <a:latin typeface="Arial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40D66-4205-B7AE-58EE-9247A4D3B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 sz="4000"/>
              <a:t>Universal Control Overview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5FC7B9A-BAC9-BEC8-B46D-02320C33E1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Have the right part at the right time</a:t>
            </a:r>
          </a:p>
        </p:txBody>
      </p:sp>
      <p:pic>
        <p:nvPicPr>
          <p:cNvPr id="8" name="Picture 7" descr="A white digital thermostat with a black background&#10;&#10;Description automatically generated">
            <a:extLst>
              <a:ext uri="{FF2B5EF4-FFF2-40B4-BE49-F238E27FC236}">
                <a16:creationId xmlns:a16="http://schemas.microsoft.com/office/drawing/2014/main" id="{91398092-0ED3-0D07-5B87-2326D58DB5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63" y="5876488"/>
            <a:ext cx="2339199" cy="23391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8398E-25E6-93D8-26F6-3EEA4805D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EEBA8C-2D28-152F-8D34-D3BA4131851F}"/>
              </a:ext>
            </a:extLst>
          </p:cNvPr>
          <p:cNvSpPr txBox="1"/>
          <p:nvPr/>
        </p:nvSpPr>
        <p:spPr>
          <a:xfrm>
            <a:off x="8828116" y="2477193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2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E2E3CE-A21F-D206-1512-D97CDB73C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Over Twice As Many Cross References As Resideo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E36CDFE-919A-5004-DD0E-866280502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/>
              <a:t>Universal Electronic Controls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912FE8-DEE7-64D6-D217-4FADAB1E7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511645"/>
              </p:ext>
            </p:extLst>
          </p:nvPr>
        </p:nvGraphicFramePr>
        <p:xfrm>
          <a:off x="644016" y="1661451"/>
          <a:ext cx="10350556" cy="470021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90829">
                  <a:extLst>
                    <a:ext uri="{9D8B030D-6E8A-4147-A177-3AD203B41FA5}">
                      <a16:colId xmlns:a16="http://schemas.microsoft.com/office/drawing/2014/main" val="4199529198"/>
                    </a:ext>
                  </a:extLst>
                </a:gridCol>
                <a:gridCol w="2473056">
                  <a:extLst>
                    <a:ext uri="{9D8B030D-6E8A-4147-A177-3AD203B41FA5}">
                      <a16:colId xmlns:a16="http://schemas.microsoft.com/office/drawing/2014/main" val="2310236441"/>
                    </a:ext>
                  </a:extLst>
                </a:gridCol>
                <a:gridCol w="829612">
                  <a:extLst>
                    <a:ext uri="{9D8B030D-6E8A-4147-A177-3AD203B41FA5}">
                      <a16:colId xmlns:a16="http://schemas.microsoft.com/office/drawing/2014/main" val="1558670390"/>
                    </a:ext>
                  </a:extLst>
                </a:gridCol>
                <a:gridCol w="2367271">
                  <a:extLst>
                    <a:ext uri="{9D8B030D-6E8A-4147-A177-3AD203B41FA5}">
                      <a16:colId xmlns:a16="http://schemas.microsoft.com/office/drawing/2014/main" val="3329845141"/>
                    </a:ext>
                  </a:extLst>
                </a:gridCol>
                <a:gridCol w="1941392">
                  <a:extLst>
                    <a:ext uri="{9D8B030D-6E8A-4147-A177-3AD203B41FA5}">
                      <a16:colId xmlns:a16="http://schemas.microsoft.com/office/drawing/2014/main" val="3974357624"/>
                    </a:ext>
                  </a:extLst>
                </a:gridCol>
                <a:gridCol w="1248396">
                  <a:extLst>
                    <a:ext uri="{9D8B030D-6E8A-4147-A177-3AD203B41FA5}">
                      <a16:colId xmlns:a16="http://schemas.microsoft.com/office/drawing/2014/main" val="3585470093"/>
                    </a:ext>
                  </a:extLst>
                </a:gridCol>
              </a:tblGrid>
              <a:tr h="296181">
                <a:tc gridSpan="3">
                  <a:txBody>
                    <a:bodyPr/>
                    <a:lstStyle/>
                    <a:p>
                      <a:pPr marL="0" marR="0" lvl="0" indent="0" algn="ctr" defTabSz="1097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WHITE-RODGERS</a:t>
                      </a:r>
                    </a:p>
                  </a:txBody>
                  <a:tcPr marL="85744" marR="85744" marT="42872" marB="42872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0971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RESIDEO / HONEYWELL</a:t>
                      </a:r>
                    </a:p>
                  </a:txBody>
                  <a:tcPr marL="85744" marR="85744" marT="42872" marB="4287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94694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MODEL NUMBER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DESCRIPTION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X-REFS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PART NUMBER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DESCRIPTION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X-REFS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03657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50M56X-843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1-Stage IFC PSC/ECMx 80V/120V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550+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S9200U 1000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IFC PSC 120V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204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3971997244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21M51U-843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2-stage IFC PSC 80V/120V 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92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239962512"/>
                  </a:ext>
                </a:extLst>
              </a:tr>
              <a:tr h="433007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21V51U-843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2-stage IFC Variable Speed 80V/120V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59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3520018314"/>
                  </a:ext>
                </a:extLst>
              </a:tr>
              <a:tr h="43300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50E47U-843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3" marR="30723" marT="30723" marB="30723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Hot Surface Ignition Module</a:t>
                      </a:r>
                      <a:endParaRPr lang="en-US" sz="3000"/>
                    </a:p>
                  </a:txBody>
                  <a:tcPr marL="30723" marR="30723" marT="30723" marB="30723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325+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3" marR="30723" marT="30723" marB="30723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S8910U 3000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3" marR="30723" marT="30723" marB="30723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Hot Surface Ignition Module</a:t>
                      </a:r>
                      <a:endParaRPr lang="en-US" sz="3000"/>
                    </a:p>
                  </a:txBody>
                  <a:tcPr marL="30723" marR="30723" marT="30723" marB="30723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107</a:t>
                      </a:r>
                      <a:endParaRPr lang="en-US" sz="3000"/>
                    </a:p>
                  </a:txBody>
                  <a:tcPr marL="30723" marR="30723" marT="30723" marB="30723" anchor="ctr"/>
                </a:tc>
                <a:extLst>
                  <a:ext uri="{0D108BD9-81ED-4DB2-BD59-A6C34878D82A}">
                    <a16:rowId xmlns:a16="http://schemas.microsoft.com/office/drawing/2014/main" val="2882338446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50D50U-843 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All-Spark™ IP/DSI Module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1020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S8610U 3009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IP Module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457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139106323"/>
                  </a:ext>
                </a:extLst>
              </a:tr>
              <a:tr h="433007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50I56D-905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Intelligent Valve Retrofit Kit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SV9501 M2528 &amp; SV9502 H2522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SmartValve™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18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1372091355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50F06-843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Electronic Fan Timer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162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ST9120U 1011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Electronic Fan Timer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49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1352008991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21D64-44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HotRod™ EX Ignitor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278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Q3200U 1004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Glowfly Ignitor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114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1004066010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790-843A1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Flame Sensor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159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3101477047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47D01U-843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Defrost Control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438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DB7110U 1000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Defrost Control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264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2800788886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49M11-843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SureSwitch™ Multivolt Contactor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362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988239234"/>
                  </a:ext>
                </a:extLst>
              </a:tr>
              <a:tr h="28577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Y8610U 6006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Standing Pilot Retrofit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4149221614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—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R7284U 1004</a:t>
                      </a:r>
                      <a:endParaRPr lang="en-US" sz="1200">
                        <a:effectLst/>
                        <a:latin typeface="Arial"/>
                        <a:cs typeface="Arial"/>
                      </a:endParaRP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Oil Primary</a:t>
                      </a:r>
                    </a:p>
                  </a:txBody>
                  <a:tcPr marL="30724" marR="30724" marT="30724" marB="30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30724" marR="30724" marT="30724" marB="30724" anchor="ctr"/>
                </a:tc>
                <a:extLst>
                  <a:ext uri="{0D108BD9-81ED-4DB2-BD59-A6C34878D82A}">
                    <a16:rowId xmlns:a16="http://schemas.microsoft.com/office/drawing/2014/main" val="63789164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00D53E0-5D29-C63A-6EC5-BE907092A2F6}"/>
              </a:ext>
            </a:extLst>
          </p:cNvPr>
          <p:cNvSpPr/>
          <p:nvPr/>
        </p:nvSpPr>
        <p:spPr>
          <a:xfrm>
            <a:off x="644017" y="1620205"/>
            <a:ext cx="4842384" cy="4700217"/>
          </a:xfrm>
          <a:prstGeom prst="rect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6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CA9264-26DD-3EEB-B3E3-DF79C8A41B17}"/>
              </a:ext>
            </a:extLst>
          </p:cNvPr>
          <p:cNvGrpSpPr/>
          <p:nvPr/>
        </p:nvGrpSpPr>
        <p:grpSpPr>
          <a:xfrm>
            <a:off x="2575056" y="6482566"/>
            <a:ext cx="4336699" cy="1200329"/>
            <a:chOff x="1226658" y="7235331"/>
            <a:chExt cx="5782265" cy="160043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19034E-B032-4AE2-A6B3-F9AAA391EA8D}"/>
                </a:ext>
              </a:extLst>
            </p:cNvPr>
            <p:cNvSpPr txBox="1"/>
            <p:nvPr/>
          </p:nvSpPr>
          <p:spPr>
            <a:xfrm>
              <a:off x="1226658" y="7349632"/>
              <a:ext cx="3123654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/>
                <a:t>WHITE-RODGERS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1928F7-235D-0DFB-62AA-2C269FEAFDA2}"/>
                </a:ext>
              </a:extLst>
            </p:cNvPr>
            <p:cNvSpPr txBox="1"/>
            <p:nvPr/>
          </p:nvSpPr>
          <p:spPr>
            <a:xfrm>
              <a:off x="3810195" y="7235331"/>
              <a:ext cx="3198728" cy="1600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solidFill>
                    <a:schemeClr val="accent4"/>
                  </a:solidFill>
                </a:rPr>
                <a:t>TOTAL: </a:t>
              </a:r>
              <a:r>
                <a:rPr lang="en-US" sz="3200" b="1">
                  <a:solidFill>
                    <a:schemeClr val="accent4"/>
                  </a:solidFill>
                </a:rPr>
                <a:t>3,498+</a:t>
              </a:r>
            </a:p>
            <a:p>
              <a:pPr algn="just"/>
              <a:r>
                <a:rPr lang="en-US" sz="1600" b="1"/>
                <a:t>CROSS REFERENCES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F9F6AB-C9D0-5288-DC0E-7C268E3A5DAC}"/>
              </a:ext>
            </a:extLst>
          </p:cNvPr>
          <p:cNvGrpSpPr/>
          <p:nvPr/>
        </p:nvGrpSpPr>
        <p:grpSpPr>
          <a:xfrm>
            <a:off x="7315200" y="6377139"/>
            <a:ext cx="4970840" cy="1200329"/>
            <a:chOff x="7777783" y="7235331"/>
            <a:chExt cx="6627786" cy="160043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7D554-1A4F-2B22-CB67-2B141DA71394}"/>
                </a:ext>
              </a:extLst>
            </p:cNvPr>
            <p:cNvSpPr txBox="1"/>
            <p:nvPr/>
          </p:nvSpPr>
          <p:spPr>
            <a:xfrm>
              <a:off x="7777783" y="7349632"/>
              <a:ext cx="3198728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HONEYWELL/RESIDIO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845772-9CE8-E175-42BE-EAF897AEC778}"/>
                </a:ext>
              </a:extLst>
            </p:cNvPr>
            <p:cNvSpPr txBox="1"/>
            <p:nvPr/>
          </p:nvSpPr>
          <p:spPr>
            <a:xfrm>
              <a:off x="10920527" y="7235331"/>
              <a:ext cx="3485042" cy="1600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TOTAL: </a:t>
              </a:r>
            </a:p>
            <a:p>
              <a:r>
                <a:rPr lang="en-US" sz="3200" b="1"/>
                <a:t>1,283+</a:t>
              </a:r>
            </a:p>
            <a:p>
              <a:r>
                <a:rPr lang="en-US" sz="1600" b="1"/>
                <a:t>CROSS REFERENCES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0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4E1EC1-1448-0DC4-74AD-2C74D31931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0" y="2331719"/>
            <a:ext cx="6172200" cy="513587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</a:rPr>
              <a:t>Reliable product </a:t>
            </a:r>
            <a:r>
              <a:rPr lang="en-US" sz="2000"/>
              <a:t>with over 80 years of industry experience.</a:t>
            </a:r>
          </a:p>
          <a:p>
            <a:pPr>
              <a:spcBef>
                <a:spcPts val="600"/>
              </a:spcBef>
            </a:pPr>
            <a:endParaRPr lang="en-US" sz="2000"/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</a:rPr>
              <a:t>More cross references </a:t>
            </a:r>
            <a:r>
              <a:rPr lang="en-US" sz="2000"/>
              <a:t>than the competition at comparable prices.</a:t>
            </a:r>
          </a:p>
          <a:p>
            <a:pPr>
              <a:spcBef>
                <a:spcPts val="600"/>
              </a:spcBef>
            </a:pPr>
            <a:r>
              <a:rPr lang="en-US" sz="2000"/>
              <a:t> </a:t>
            </a: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</a:rPr>
              <a:t>Trusted by more OEMs </a:t>
            </a:r>
            <a:r>
              <a:rPr lang="en-US" sz="2000"/>
              <a:t>than any other brand.</a:t>
            </a:r>
          </a:p>
          <a:p>
            <a:pPr>
              <a:spcBef>
                <a:spcPts val="600"/>
              </a:spcBef>
            </a:pPr>
            <a:r>
              <a:rPr lang="en-US" sz="2000"/>
              <a:t> </a:t>
            </a: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</a:rPr>
              <a:t>Simple and fast installation </a:t>
            </a:r>
            <a:r>
              <a:rPr lang="en-US" sz="2000"/>
              <a:t>through innovative technology and product features.</a:t>
            </a:r>
          </a:p>
          <a:p>
            <a:pPr>
              <a:spcBef>
                <a:spcPts val="600"/>
              </a:spcBef>
            </a:pPr>
            <a:r>
              <a:rPr lang="en-US" sz="2000"/>
              <a:t> </a:t>
            </a: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</a:rPr>
              <a:t>Contractor tools and support </a:t>
            </a:r>
            <a:r>
              <a:rPr lang="en-US" sz="2000"/>
              <a:t>to ensure success.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177F6-4DE1-4AE6-86AE-B9AC3EDBC48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720"/>
              </a:spcBef>
            </a:pPr>
            <a:r>
              <a:rPr lang="en-US" b="1"/>
              <a:t>Reliable product </a:t>
            </a:r>
            <a:r>
              <a:rPr lang="en-US"/>
              <a:t>with over 80 years of industry experience</a:t>
            </a:r>
          </a:p>
          <a:p>
            <a:pPr>
              <a:spcBef>
                <a:spcPts val="720"/>
              </a:spcBef>
            </a:pPr>
            <a:r>
              <a:rPr lang="en-US" b="1"/>
              <a:t>More cross references </a:t>
            </a:r>
            <a:r>
              <a:rPr lang="en-US"/>
              <a:t>than the competition at comparable prices </a:t>
            </a:r>
          </a:p>
          <a:p>
            <a:pPr>
              <a:spcBef>
                <a:spcPts val="720"/>
              </a:spcBef>
            </a:pPr>
            <a:r>
              <a:rPr lang="en-US" b="1"/>
              <a:t>Trusted by more OEMs </a:t>
            </a:r>
            <a:r>
              <a:rPr lang="en-US"/>
              <a:t>than any other brand </a:t>
            </a:r>
          </a:p>
          <a:p>
            <a:pPr>
              <a:spcBef>
                <a:spcPts val="720"/>
              </a:spcBef>
            </a:pPr>
            <a:r>
              <a:rPr lang="en-US" b="1"/>
              <a:t>Simple and fast installation </a:t>
            </a:r>
            <a:r>
              <a:rPr lang="en-US"/>
              <a:t>through innovative technology and product features </a:t>
            </a:r>
          </a:p>
          <a:p>
            <a:pPr>
              <a:spcBef>
                <a:spcPts val="720"/>
              </a:spcBef>
            </a:pPr>
            <a:r>
              <a:rPr lang="en-US" b="1"/>
              <a:t>Contractor tools and support </a:t>
            </a:r>
            <a:r>
              <a:rPr lang="en-US"/>
              <a:t>to ensure success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9589FB-30E5-7962-897E-DF0218873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/>
              <a:t>Our commitment 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761C6-0E1E-42CB-8BEA-5A9C826B910C}"/>
              </a:ext>
            </a:extLst>
          </p:cNvPr>
          <p:cNvSpPr txBox="1"/>
          <p:nvPr/>
        </p:nvSpPr>
        <p:spPr bwMode="auto">
          <a:xfrm>
            <a:off x="9298237" y="1903716"/>
            <a:ext cx="955711" cy="45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400"/>
              <a:t>photo</a:t>
            </a:r>
          </a:p>
        </p:txBody>
      </p:sp>
      <p:pic>
        <p:nvPicPr>
          <p:cNvPr id="2" name="Picture Placeholder 20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3BC38F39-0F70-7AE0-2313-5B16472FFD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200" y="1680784"/>
            <a:ext cx="6172200" cy="57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5268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4E44F41C-012A-6E49-A3EA-B32676E6DE6D}"/>
    </a:ext>
  </a:extLst>
</a:theme>
</file>

<file path=ppt/theme/theme2.xml><?xml version="1.0" encoding="utf-8"?>
<a:theme xmlns:a="http://schemas.openxmlformats.org/drawingml/2006/main" name="General Slides">
  <a:themeElements>
    <a:clrScheme name="Copeland Theme Colors 2023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30C55"/>
      </a:accent1>
      <a:accent2>
        <a:srgbClr val="323D78"/>
      </a:accent2>
      <a:accent3>
        <a:srgbClr val="666D99"/>
      </a:accent3>
      <a:accent4>
        <a:srgbClr val="0047FA"/>
      </a:accent4>
      <a:accent5>
        <a:srgbClr val="3D3C31"/>
      </a:accent5>
      <a:accent6>
        <a:srgbClr val="AB9F89"/>
      </a:accent6>
      <a:hlink>
        <a:srgbClr val="1D3BF5"/>
      </a:hlink>
      <a:folHlink>
        <a:srgbClr val="BAC5FA"/>
      </a:folHlink>
    </a:clrScheme>
    <a:fontScheme name="Copelan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9759227E-45DF-764E-9986-44B3AE46AE91}"/>
    </a:ext>
  </a:extLst>
</a:theme>
</file>

<file path=ppt/theme/theme3.xml><?xml version="1.0" encoding="utf-8"?>
<a:theme xmlns:a="http://schemas.openxmlformats.org/drawingml/2006/main" name="Section Dividers">
  <a:themeElements>
    <a:clrScheme name="Copeland Colors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00E57"/>
      </a:accent1>
      <a:accent2>
        <a:srgbClr val="333D78"/>
      </a:accent2>
      <a:accent3>
        <a:srgbClr val="666D99"/>
      </a:accent3>
      <a:accent4>
        <a:srgbClr val="0F3CFF"/>
      </a:accent4>
      <a:accent5>
        <a:srgbClr val="3D3D33"/>
      </a:accent5>
      <a:accent6>
        <a:srgbClr val="ABA08A"/>
      </a:accent6>
      <a:hlink>
        <a:srgbClr val="1D3BF5"/>
      </a:hlink>
      <a:folHlink>
        <a:srgbClr val="BAC5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E469D01A-2BB0-1C47-8229-AAA611FFDA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79425b-ff70-44f6-8ea4-d1bcec303abb">
      <Terms xmlns="http://schemas.microsoft.com/office/infopath/2007/PartnerControls"/>
    </lcf76f155ced4ddcb4097134ff3c332f>
    <TaxCatchAll xmlns="942781bb-e782-4c51-97aa-1a73f3b4907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15A7A547704469FC7FA6390ED5815" ma:contentTypeVersion="12" ma:contentTypeDescription="Create a new document." ma:contentTypeScope="" ma:versionID="4736cd09540aed2d454a2a2a90fc643f">
  <xsd:schema xmlns:xsd="http://www.w3.org/2001/XMLSchema" xmlns:xs="http://www.w3.org/2001/XMLSchema" xmlns:p="http://schemas.microsoft.com/office/2006/metadata/properties" xmlns:ns2="4779425b-ff70-44f6-8ea4-d1bcec303abb" xmlns:ns3="942781bb-e782-4c51-97aa-1a73f3b49073" targetNamespace="http://schemas.microsoft.com/office/2006/metadata/properties" ma:root="true" ma:fieldsID="4855807eca543b01b28a4fcfe8d74502" ns2:_="" ns3:_="">
    <xsd:import namespace="4779425b-ff70-44f6-8ea4-d1bcec303abb"/>
    <xsd:import namespace="942781bb-e782-4c51-97aa-1a73f3b49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9425b-ff70-44f6-8ea4-d1bcec303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fc78bd8-db31-4712-a006-2d951f62dd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781bb-e782-4c51-97aa-1a73f3b490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9e56b08-8e5b-4e09-bb54-e725f0c53c61}" ma:internalName="TaxCatchAll" ma:showField="CatchAllData" ma:web="942781bb-e782-4c51-97aa-1a73f3b490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535A1C-4624-4E20-87FE-A4716BAAEAB8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942781bb-e782-4c51-97aa-1a73f3b49073"/>
    <ds:schemaRef ds:uri="4779425b-ff70-44f6-8ea4-d1bcec303abb"/>
  </ds:schemaRefs>
</ds:datastoreItem>
</file>

<file path=customXml/itemProps2.xml><?xml version="1.0" encoding="utf-8"?>
<ds:datastoreItem xmlns:ds="http://schemas.openxmlformats.org/officeDocument/2006/customXml" ds:itemID="{703A037F-C5BF-44B6-BCE7-D7C3DA58919B}">
  <ds:schemaRefs>
    <ds:schemaRef ds:uri="4779425b-ff70-44f6-8ea4-d1bcec303abb"/>
    <ds:schemaRef ds:uri="942781bb-e782-4c51-97aa-1a73f3b490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62E51B-8401-4001-A1BF-133847B653C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44ae497-40df-4094-93f7-434fdc68f94d}" enabled="1" method="Standard" siteId="{49d8b68c-4994-4077-9e38-e112c21fd0e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14522</TotalTime>
  <Words>1977</Words>
  <Application>Microsoft Macintosh PowerPoint</Application>
  <PresentationFormat>Custom</PresentationFormat>
  <Paragraphs>410</Paragraphs>
  <Slides>33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Aileron</vt:lpstr>
      <vt:lpstr>Arial</vt:lpstr>
      <vt:lpstr>Arial,Sans-Serif</vt:lpstr>
      <vt:lpstr>Calibri</vt:lpstr>
      <vt:lpstr>Georgia</vt:lpstr>
      <vt:lpstr>Helvetica Light</vt:lpstr>
      <vt:lpstr>Noto Sans</vt:lpstr>
      <vt:lpstr>Noto Sans Light</vt:lpstr>
      <vt:lpstr>System Font Regular</vt:lpstr>
      <vt:lpstr>Times New Roman</vt:lpstr>
      <vt:lpstr>Wingdings</vt:lpstr>
      <vt:lpstr>Cover</vt:lpstr>
      <vt:lpstr>General Slides</vt:lpstr>
      <vt:lpstr>Section Dividers</vt:lpstr>
      <vt:lpstr>Worksheet</vt:lpstr>
      <vt:lpstr>PowerPoint Presentation</vt:lpstr>
      <vt:lpstr>Benefits of Universal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Heating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Cooling &amp; Heat Pump Controls</vt:lpstr>
      <vt:lpstr>PowerPoint Presentation</vt:lpstr>
      <vt:lpstr>PowerPoint Presentation</vt:lpstr>
      <vt:lpstr>PowerPoint Presentation</vt:lpstr>
      <vt:lpstr>PowerPoint Presentation</vt:lpstr>
      <vt:lpstr>Thermostats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Thank you</vt:lpstr>
    </vt:vector>
  </TitlesOfParts>
  <Manager>Dino Sanchez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Young, Emily [COMRES/CC/STL]</dc:creator>
  <cp:keywords/>
  <dc:description/>
  <cp:lastModifiedBy>Young, Emily [COMRES/CC/STL]</cp:lastModifiedBy>
  <cp:revision>2</cp:revision>
  <dcterms:created xsi:type="dcterms:W3CDTF">2023-08-30T19:48:30Z</dcterms:created>
  <dcterms:modified xsi:type="dcterms:W3CDTF">2024-03-14T17:16:19Z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8901aa-f724-46bf-bb4f-aef09392934b_Enabled">
    <vt:lpwstr>true</vt:lpwstr>
  </property>
  <property fmtid="{D5CDD505-2E9C-101B-9397-08002B2CF9AE}" pid="3" name="MSIP_Label_d38901aa-f724-46bf-bb4f-aef09392934b_SetDate">
    <vt:lpwstr>2023-06-22T18:05:01Z</vt:lpwstr>
  </property>
  <property fmtid="{D5CDD505-2E9C-101B-9397-08002B2CF9AE}" pid="4" name="MSIP_Label_d38901aa-f724-46bf-bb4f-aef09392934b_Method">
    <vt:lpwstr>Standard</vt:lpwstr>
  </property>
  <property fmtid="{D5CDD505-2E9C-101B-9397-08002B2CF9AE}" pid="5" name="MSIP_Label_d38901aa-f724-46bf-bb4f-aef09392934b_Name">
    <vt:lpwstr>Internal - No Label</vt:lpwstr>
  </property>
  <property fmtid="{D5CDD505-2E9C-101B-9397-08002B2CF9AE}" pid="6" name="MSIP_Label_d38901aa-f724-46bf-bb4f-aef09392934b_SiteId">
    <vt:lpwstr>eb06985d-06ca-4a17-81da-629ab99f6505</vt:lpwstr>
  </property>
  <property fmtid="{D5CDD505-2E9C-101B-9397-08002B2CF9AE}" pid="7" name="MSIP_Label_d38901aa-f724-46bf-bb4f-aef09392934b_ActionId">
    <vt:lpwstr>6396839a-4b2a-466f-a90d-a60687c341a7</vt:lpwstr>
  </property>
  <property fmtid="{D5CDD505-2E9C-101B-9397-08002B2CF9AE}" pid="8" name="MSIP_Label_d38901aa-f724-46bf-bb4f-aef09392934b_ContentBits">
    <vt:lpwstr>0</vt:lpwstr>
  </property>
  <property fmtid="{D5CDD505-2E9C-101B-9397-08002B2CF9AE}" pid="9" name="ContentTypeId">
    <vt:lpwstr>0x01010003515A7A547704469FC7FA6390ED5815</vt:lpwstr>
  </property>
  <property fmtid="{D5CDD505-2E9C-101B-9397-08002B2CF9AE}" pid="10" name="MediaServiceImageTags">
    <vt:lpwstr/>
  </property>
  <property fmtid="{D5CDD505-2E9C-101B-9397-08002B2CF9AE}" pid="11" name="Order">
    <vt:r8>25042000</vt:r8>
  </property>
  <property fmtid="{D5CDD505-2E9C-101B-9397-08002B2CF9AE}" pid="12" name="_ExtendedDescription">
    <vt:lpwstr/>
  </property>
</Properties>
</file>